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9"/>
  </p:notesMasterIdLst>
  <p:handoutMasterIdLst>
    <p:handoutMasterId r:id="rId10"/>
  </p:handoutMasterIdLst>
  <p:sldIdLst>
    <p:sldId id="799" r:id="rId2"/>
    <p:sldId id="817" r:id="rId3"/>
    <p:sldId id="808" r:id="rId4"/>
    <p:sldId id="809" r:id="rId5"/>
    <p:sldId id="818" r:id="rId6"/>
    <p:sldId id="820" r:id="rId7"/>
    <p:sldId id="819" r:id="rId8"/>
  </p:sldIdLst>
  <p:sldSz cx="9144000" cy="6858000" type="screen4x3"/>
  <p:notesSz cx="7099300" cy="102346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5050049" initials="5" lastIdx="1" clrIdx="0">
    <p:extLst>
      <p:ext uri="{19B8F6BF-5375-455C-9EA6-DF929625EA0E}">
        <p15:presenceInfo xmlns:p15="http://schemas.microsoft.com/office/powerpoint/2012/main" userId="5050049" providerId="None"/>
      </p:ext>
    </p:extLst>
  </p:cmAuthor>
  <p:cmAuthor id="2" name="shino" initials="s" lastIdx="1" clrIdx="1">
    <p:extLst>
      <p:ext uri="{19B8F6BF-5375-455C-9EA6-DF929625EA0E}">
        <p15:presenceInfo xmlns:p15="http://schemas.microsoft.com/office/powerpoint/2012/main" userId="shino"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9900"/>
    <a:srgbClr val="990033"/>
    <a:srgbClr val="CCFF99"/>
    <a:srgbClr val="F7A81B"/>
    <a:srgbClr val="FF99FF"/>
    <a:srgbClr val="FF8C00"/>
    <a:srgbClr val="17469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B301B821-A1FF-4177-AEE7-76D212191A09}" styleName="中間スタイル 1 - アクセント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FABFCF23-3B69-468F-B69F-88F6DE6A72F2}" styleName="中間スタイル 1 - アクセント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93D81CF-94F2-401A-BA57-92F5A7B2D0C5}" styleName="スタイル (中間)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2833802-FEF1-4C79-8D5D-14CF1EAF98D9}" styleName="淡色スタイル 2 - アクセント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DCAF9ED-07DC-4A11-8D7F-57B35C25682E}" styleName="中間スタイル 1 - アクセント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5FD0F851-EC5A-4D38-B0AD-8093EC10F338}" styleName="淡色スタイル 1 - アクセント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0E3FDE45-AF77-4B5C-9715-49D594BDF05E}" styleName="淡色スタイル 1 - アクセント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17292A2E-F333-43FB-9621-5CBBE7FDCDCB}" styleName="淡色スタイル 2 - アクセント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616DA210-FB5B-4158-B5E0-FEB733F419BA}" styleName="スタイル (淡色)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BDBED569-4797-4DF1-A0F4-6AAB3CD982D8}" styleName="淡色スタイル 3 - アクセント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787" autoAdjust="0"/>
    <p:restoredTop sz="66862" autoAdjust="0"/>
  </p:normalViewPr>
  <p:slideViewPr>
    <p:cSldViewPr snapToGrid="0">
      <p:cViewPr varScale="1">
        <p:scale>
          <a:sx n="74" d="100"/>
          <a:sy n="74" d="100"/>
        </p:scale>
        <p:origin x="2400" y="66"/>
      </p:cViewPr>
      <p:guideLst/>
    </p:cSldViewPr>
  </p:slideViewPr>
  <p:notesTextViewPr>
    <p:cViewPr>
      <p:scale>
        <a:sx n="1" d="1"/>
        <a:sy n="1" d="1"/>
      </p:scale>
      <p:origin x="0" y="0"/>
    </p:cViewPr>
  </p:notesTextViewPr>
  <p:notesViewPr>
    <p:cSldViewPr snapToGrid="0">
      <p:cViewPr varScale="1">
        <p:scale>
          <a:sx n="80" d="100"/>
          <a:sy n="80" d="100"/>
        </p:scale>
        <p:origin x="4014" y="10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notesMaster" Target="notesMasters/notesMaster1.xml"/><Relationship Id="rId14"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9641434"/>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0" y="9"/>
            <a:ext cx="3076363" cy="513508"/>
          </a:xfrm>
          <a:prstGeom prst="rect">
            <a:avLst/>
          </a:prstGeom>
        </p:spPr>
        <p:txBody>
          <a:bodyPr vert="horz" lIns="94593" tIns="47297" rIns="94593" bIns="47297" rtlCol="0"/>
          <a:lstStyle>
            <a:lvl1pPr algn="l">
              <a:defRPr sz="1200">
                <a:latin typeface="HG丸ｺﾞｼｯｸM-PRO" panose="020F0600000000000000" pitchFamily="50" charset="-128"/>
                <a:ea typeface="HG丸ｺﾞｼｯｸM-PRO" panose="020F0600000000000000" pitchFamily="50" charset="-128"/>
              </a:defRPr>
            </a:lvl1pPr>
          </a:lstStyle>
          <a:p>
            <a:endParaRPr kumimoji="1" lang="ja-JP" altLang="en-US" dirty="0"/>
          </a:p>
        </p:txBody>
      </p:sp>
      <p:sp>
        <p:nvSpPr>
          <p:cNvPr id="3" name="日付プレースホルダー 2"/>
          <p:cNvSpPr>
            <a:spLocks noGrp="1"/>
          </p:cNvSpPr>
          <p:nvPr>
            <p:ph type="dt" idx="1"/>
          </p:nvPr>
        </p:nvSpPr>
        <p:spPr>
          <a:xfrm>
            <a:off x="4021303" y="9"/>
            <a:ext cx="3076363" cy="513508"/>
          </a:xfrm>
          <a:prstGeom prst="rect">
            <a:avLst/>
          </a:prstGeom>
        </p:spPr>
        <p:txBody>
          <a:bodyPr vert="horz" lIns="94593" tIns="47297" rIns="94593" bIns="47297" rtlCol="0"/>
          <a:lstStyle>
            <a:lvl1pPr algn="r">
              <a:defRPr sz="1200">
                <a:latin typeface="HG丸ｺﾞｼｯｸM-PRO" panose="020F0600000000000000" pitchFamily="50" charset="-128"/>
                <a:ea typeface="HG丸ｺﾞｼｯｸM-PRO" panose="020F0600000000000000" pitchFamily="50" charset="-128"/>
              </a:defRPr>
            </a:lvl1pPr>
          </a:lstStyle>
          <a:p>
            <a:fld id="{26E71CBC-44D9-473A-B8F7-A63E8D1F7CD9}" type="datetimeFigureOut">
              <a:rPr kumimoji="1" lang="ja-JP" altLang="en-US" smtClean="0"/>
              <a:pPr/>
              <a:t>2020/10/15</a:t>
            </a:fld>
            <a:endParaRPr kumimoji="1" lang="ja-JP" altLang="en-US" dirty="0"/>
          </a:p>
        </p:txBody>
      </p:sp>
      <p:sp>
        <p:nvSpPr>
          <p:cNvPr id="4" name="スライド イメージ プレースホルダー 3"/>
          <p:cNvSpPr>
            <a:spLocks noGrp="1" noRot="1" noChangeAspect="1"/>
          </p:cNvSpPr>
          <p:nvPr>
            <p:ph type="sldImg" idx="2"/>
          </p:nvPr>
        </p:nvSpPr>
        <p:spPr>
          <a:xfrm>
            <a:off x="1247775" y="1279525"/>
            <a:ext cx="4603750" cy="3452813"/>
          </a:xfrm>
          <a:prstGeom prst="rect">
            <a:avLst/>
          </a:prstGeom>
          <a:noFill/>
          <a:ln w="12700">
            <a:solidFill>
              <a:prstClr val="black"/>
            </a:solidFill>
          </a:ln>
        </p:spPr>
        <p:txBody>
          <a:bodyPr vert="horz" lIns="94593" tIns="47297" rIns="94593" bIns="47297" rtlCol="0" anchor="ctr"/>
          <a:lstStyle/>
          <a:p>
            <a:endParaRPr lang="ja-JP" altLang="en-US" dirty="0"/>
          </a:p>
        </p:txBody>
      </p:sp>
      <p:sp>
        <p:nvSpPr>
          <p:cNvPr id="5" name="ノート プレースホルダー 4"/>
          <p:cNvSpPr>
            <a:spLocks noGrp="1"/>
          </p:cNvSpPr>
          <p:nvPr>
            <p:ph type="body" sz="quarter" idx="3"/>
          </p:nvPr>
        </p:nvSpPr>
        <p:spPr>
          <a:xfrm>
            <a:off x="709931" y="4925414"/>
            <a:ext cx="5679440" cy="4029879"/>
          </a:xfrm>
          <a:prstGeom prst="rect">
            <a:avLst/>
          </a:prstGeom>
        </p:spPr>
        <p:txBody>
          <a:bodyPr vert="horz" lIns="94593" tIns="47297" rIns="94593" bIns="47297" rtlCol="0"/>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6" name="フッター プレースホルダー 5"/>
          <p:cNvSpPr>
            <a:spLocks noGrp="1"/>
          </p:cNvSpPr>
          <p:nvPr>
            <p:ph type="ftr" sz="quarter" idx="4"/>
          </p:nvPr>
        </p:nvSpPr>
        <p:spPr>
          <a:xfrm>
            <a:off x="10" y="9721115"/>
            <a:ext cx="3076363" cy="513506"/>
          </a:xfrm>
          <a:prstGeom prst="rect">
            <a:avLst/>
          </a:prstGeom>
        </p:spPr>
        <p:txBody>
          <a:bodyPr vert="horz" lIns="94593" tIns="47297" rIns="94593" bIns="47297" rtlCol="0" anchor="b"/>
          <a:lstStyle>
            <a:lvl1pPr algn="l">
              <a:defRPr sz="1200">
                <a:latin typeface="HG丸ｺﾞｼｯｸM-PRO" panose="020F0600000000000000" pitchFamily="50" charset="-128"/>
                <a:ea typeface="HG丸ｺﾞｼｯｸM-PRO" panose="020F0600000000000000" pitchFamily="50" charset="-128"/>
              </a:defRPr>
            </a:lvl1pPr>
          </a:lstStyle>
          <a:p>
            <a:endParaRPr kumimoji="1" lang="ja-JP" altLang="en-US" dirty="0"/>
          </a:p>
        </p:txBody>
      </p:sp>
      <p:sp>
        <p:nvSpPr>
          <p:cNvPr id="7" name="スライド番号プレースホルダー 6"/>
          <p:cNvSpPr>
            <a:spLocks noGrp="1"/>
          </p:cNvSpPr>
          <p:nvPr>
            <p:ph type="sldNum" sz="quarter" idx="5"/>
          </p:nvPr>
        </p:nvSpPr>
        <p:spPr>
          <a:xfrm>
            <a:off x="4021303" y="9721115"/>
            <a:ext cx="3076363" cy="513506"/>
          </a:xfrm>
          <a:prstGeom prst="rect">
            <a:avLst/>
          </a:prstGeom>
        </p:spPr>
        <p:txBody>
          <a:bodyPr vert="horz" lIns="94593" tIns="47297" rIns="94593" bIns="47297" rtlCol="0" anchor="b"/>
          <a:lstStyle>
            <a:lvl1pPr algn="r">
              <a:defRPr sz="1200">
                <a:latin typeface="HG丸ｺﾞｼｯｸM-PRO" panose="020F0600000000000000" pitchFamily="50" charset="-128"/>
                <a:ea typeface="HG丸ｺﾞｼｯｸM-PRO" panose="020F0600000000000000" pitchFamily="50" charset="-128"/>
              </a:defRPr>
            </a:lvl1pPr>
          </a:lstStyle>
          <a:p>
            <a:fld id="{34237D0F-D071-448C-AD93-4CC54506FFE7}" type="slidenum">
              <a:rPr kumimoji="1" lang="ja-JP" altLang="en-US" smtClean="0"/>
              <a:pPr/>
              <a:t>‹#›</a:t>
            </a:fld>
            <a:endParaRPr kumimoji="1" lang="ja-JP" altLang="en-US" dirty="0"/>
          </a:p>
        </p:txBody>
      </p:sp>
    </p:spTree>
    <p:extLst>
      <p:ext uri="{BB962C8B-B14F-4D97-AF65-F5344CB8AC3E}">
        <p14:creationId xmlns:p14="http://schemas.microsoft.com/office/powerpoint/2010/main" val="3212545373"/>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kumimoji="1" sz="1200" kern="1200">
        <a:solidFill>
          <a:schemeClr val="tx1"/>
        </a:solidFill>
        <a:latin typeface="HG丸ｺﾞｼｯｸM-PRO" panose="020F0600000000000000" pitchFamily="50" charset="-128"/>
        <a:ea typeface="HG丸ｺﾞｼｯｸM-PRO" panose="020F0600000000000000" pitchFamily="50" charset="-128"/>
        <a:cs typeface="+mn-cs"/>
      </a:defRPr>
    </a:lvl1pPr>
    <a:lvl2pPr marL="457200" algn="l" defTabSz="914400" rtl="0" eaLnBrk="1" latinLnBrk="0" hangingPunct="1">
      <a:defRPr kumimoji="1" sz="1200" kern="1200">
        <a:solidFill>
          <a:schemeClr val="tx1"/>
        </a:solidFill>
        <a:latin typeface="HG丸ｺﾞｼｯｸM-PRO" panose="020F0600000000000000" pitchFamily="50" charset="-128"/>
        <a:ea typeface="HG丸ｺﾞｼｯｸM-PRO" panose="020F0600000000000000" pitchFamily="50" charset="-128"/>
        <a:cs typeface="+mn-cs"/>
      </a:defRPr>
    </a:lvl2pPr>
    <a:lvl3pPr marL="914400" algn="l" defTabSz="914400" rtl="0" eaLnBrk="1" latinLnBrk="0" hangingPunct="1">
      <a:defRPr kumimoji="1" sz="1200" kern="1200">
        <a:solidFill>
          <a:schemeClr val="tx1"/>
        </a:solidFill>
        <a:latin typeface="HG丸ｺﾞｼｯｸM-PRO" panose="020F0600000000000000" pitchFamily="50" charset="-128"/>
        <a:ea typeface="HG丸ｺﾞｼｯｸM-PRO" panose="020F0600000000000000" pitchFamily="50" charset="-128"/>
        <a:cs typeface="+mn-cs"/>
      </a:defRPr>
    </a:lvl3pPr>
    <a:lvl4pPr marL="1371600" algn="l" defTabSz="914400" rtl="0" eaLnBrk="1" latinLnBrk="0" hangingPunct="1">
      <a:defRPr kumimoji="1" sz="1200" kern="1200">
        <a:solidFill>
          <a:schemeClr val="tx1"/>
        </a:solidFill>
        <a:latin typeface="HG丸ｺﾞｼｯｸM-PRO" panose="020F0600000000000000" pitchFamily="50" charset="-128"/>
        <a:ea typeface="HG丸ｺﾞｼｯｸM-PRO" panose="020F0600000000000000" pitchFamily="50" charset="-128"/>
        <a:cs typeface="+mn-cs"/>
      </a:defRPr>
    </a:lvl4pPr>
    <a:lvl5pPr marL="1828800" algn="l" defTabSz="914400" rtl="0" eaLnBrk="1" latinLnBrk="0" hangingPunct="1">
      <a:defRPr kumimoji="1" sz="1200" kern="1200">
        <a:solidFill>
          <a:schemeClr val="tx1"/>
        </a:solidFill>
        <a:latin typeface="HG丸ｺﾞｼｯｸM-PRO" panose="020F0600000000000000" pitchFamily="50" charset="-128"/>
        <a:ea typeface="HG丸ｺﾞｼｯｸM-PRO" panose="020F0600000000000000" pitchFamily="50"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7775" y="1279525"/>
            <a:ext cx="4603750" cy="3452813"/>
          </a:xfrm>
        </p:spPr>
      </p:sp>
      <p:sp>
        <p:nvSpPr>
          <p:cNvPr id="3" name="ノート プレースホルダー 2"/>
          <p:cNvSpPr>
            <a:spLocks noGrp="1"/>
          </p:cNvSpPr>
          <p:nvPr>
            <p:ph type="body" idx="1"/>
          </p:nvPr>
        </p:nvSpPr>
        <p:spPr>
          <a:xfrm>
            <a:off x="482277" y="4925414"/>
            <a:ext cx="6134747" cy="5095916"/>
          </a:xfrm>
        </p:spPr>
        <p:txBody>
          <a:bodyPr/>
          <a:lstStyle/>
          <a:p>
            <a:pPr>
              <a:lnSpc>
                <a:spcPct val="150000"/>
              </a:lnSpc>
            </a:pPr>
            <a:r>
              <a:rPr kumimoji="1" lang="ja-JP" altLang="en-US" b="0" dirty="0"/>
              <a:t>皆様こんにちは</a:t>
            </a:r>
            <a:endParaRPr kumimoji="1" lang="en-US" altLang="ja-JP" b="0" dirty="0"/>
          </a:p>
          <a:p>
            <a:pPr>
              <a:lnSpc>
                <a:spcPct val="150000"/>
              </a:lnSpc>
            </a:pPr>
            <a:r>
              <a:rPr kumimoji="1" lang="ja-JP" altLang="en-US" dirty="0" smtClean="0"/>
              <a:t>新型</a:t>
            </a:r>
            <a:r>
              <a:rPr kumimoji="1" lang="ja-JP" altLang="en-US" dirty="0"/>
              <a:t>コロナウイルス感染症の感染拡大に伴い活動に様々な制限がかかり、昨年までのような現地活動への参加、視察は基より皆様との会合自体が困難となっていますが、だからといってポリオ根絶に向けての動きを止めるわけにはいきません。今、全世界がコロナウイルスに対処すべく活動がなされていますが、コロナ同様にポリオという病気にも全世界が一体となり立ち向かう必要があります。</a:t>
            </a:r>
            <a:endParaRPr kumimoji="1" lang="en-US" altLang="ja-JP" dirty="0"/>
          </a:p>
          <a:p>
            <a:pPr>
              <a:lnSpc>
                <a:spcPct val="150000"/>
              </a:lnSpc>
            </a:pPr>
            <a:r>
              <a:rPr kumimoji="1" lang="ja-JP" altLang="en-US" dirty="0"/>
              <a:t>新型コロナウイルスにおける恐怖はまだワクチンがなく、特効薬もない、医療従事者の方々の努力によりかなり有効な治療方法は確立しつつあるものの、未だ未知の部分が多いという事です。しかし、</a:t>
            </a:r>
            <a:r>
              <a:rPr kumimoji="1" lang="en-US" altLang="ja-JP" dirty="0"/>
              <a:t>125</a:t>
            </a:r>
            <a:r>
              <a:rPr kumimoji="1" lang="ja-JP" altLang="en-US" dirty="0"/>
              <a:t>年を超える歴史をもつポリオにはワクチンが確立されワクチンさえ投与できれば防ぐことができる病気なのです。</a:t>
            </a:r>
            <a:endParaRPr kumimoji="1" lang="en-US" altLang="ja-JP" dirty="0"/>
          </a:p>
          <a:p>
            <a:pPr>
              <a:lnSpc>
                <a:spcPct val="150000"/>
              </a:lnSpc>
            </a:pPr>
            <a:r>
              <a:rPr kumimoji="1" lang="ja-JP" altLang="en-US" dirty="0" smtClean="0"/>
              <a:t>ロータリーのポリオ根絶活動であるポリオ</a:t>
            </a:r>
            <a:r>
              <a:rPr kumimoji="1" lang="ja-JP" altLang="en-US" dirty="0"/>
              <a:t>・プラスとは、世界から</a:t>
            </a:r>
            <a:r>
              <a:rPr kumimoji="1" lang="ja-JP" altLang="en-US" dirty="0" smtClean="0"/>
              <a:t>ポリオウイルスを</a:t>
            </a:r>
            <a:r>
              <a:rPr kumimoji="1" lang="ja-JP" altLang="en-US" dirty="0"/>
              <a:t>根絶するという</a:t>
            </a:r>
            <a:r>
              <a:rPr kumimoji="1" lang="en-US" altLang="ja-JP" dirty="0"/>
              <a:t>1985</a:t>
            </a:r>
            <a:r>
              <a:rPr kumimoji="1" lang="ja-JP" altLang="en-US" dirty="0"/>
              <a:t>年に発足したロータリーの大規模な活動です。</a:t>
            </a:r>
            <a:endParaRPr kumimoji="1" lang="en-US" altLang="ja-JP" dirty="0"/>
          </a:p>
          <a:p>
            <a:pPr>
              <a:lnSpc>
                <a:spcPct val="150000"/>
              </a:lnSpc>
            </a:pPr>
            <a:r>
              <a:rPr kumimoji="1" lang="ja-JP" altLang="en-US" dirty="0"/>
              <a:t>直接的な活動が出来ない今、今まで以上に間接的な支援等が必要となりますので皆様のより一層のご協力を宜しくお願い致します。</a:t>
            </a:r>
          </a:p>
        </p:txBody>
      </p:sp>
    </p:spTree>
    <p:extLst>
      <p:ext uri="{BB962C8B-B14F-4D97-AF65-F5344CB8AC3E}">
        <p14:creationId xmlns:p14="http://schemas.microsoft.com/office/powerpoint/2010/main" val="901901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7775" y="1279525"/>
            <a:ext cx="4603750" cy="3452813"/>
          </a:xfrm>
        </p:spPr>
      </p:sp>
      <p:sp>
        <p:nvSpPr>
          <p:cNvPr id="3" name="ノート プレースホルダー 2"/>
          <p:cNvSpPr>
            <a:spLocks noGrp="1"/>
          </p:cNvSpPr>
          <p:nvPr>
            <p:ph type="body" idx="1"/>
          </p:nvPr>
        </p:nvSpPr>
        <p:spPr>
          <a:xfrm>
            <a:off x="482277" y="4925414"/>
            <a:ext cx="6134747" cy="4029879"/>
          </a:xfrm>
        </p:spPr>
        <p:txBody>
          <a:bodyPr/>
          <a:lstStyle/>
          <a:p>
            <a:pPr>
              <a:lnSpc>
                <a:spcPct val="150000"/>
              </a:lnSpc>
            </a:pPr>
            <a:r>
              <a:rPr kumimoji="1" lang="ja-JP" altLang="en-US" dirty="0" smtClean="0"/>
              <a:t>ポリオ</a:t>
            </a:r>
            <a:r>
              <a:rPr kumimoji="1" lang="ja-JP" altLang="en-US" dirty="0"/>
              <a:t>（急性灰白髄炎）は非常に感染性の高い病気であり、特に感染しやすいのは５歳未満の子どもです。</a:t>
            </a:r>
          </a:p>
          <a:p>
            <a:pPr>
              <a:lnSpc>
                <a:spcPct val="150000"/>
              </a:lnSpc>
            </a:pPr>
            <a:r>
              <a:rPr kumimoji="1" lang="ja-JP" altLang="en-US" dirty="0"/>
              <a:t>日本では一般に「小児まひ」と呼ばれることもあります。</a:t>
            </a:r>
            <a:endParaRPr kumimoji="1" lang="en-US" altLang="ja-JP" dirty="0"/>
          </a:p>
          <a:p>
            <a:pPr>
              <a:lnSpc>
                <a:spcPct val="150000"/>
              </a:lnSpc>
            </a:pPr>
            <a:r>
              <a:rPr kumimoji="1" lang="ja-JP" altLang="en-US" dirty="0"/>
              <a:t>ポリオウイルスは人から人へ感染し、最も多いのは汚染水を通じた感染です。</a:t>
            </a:r>
            <a:endParaRPr kumimoji="1" lang="en-US" altLang="ja-JP" dirty="0"/>
          </a:p>
          <a:p>
            <a:pPr>
              <a:lnSpc>
                <a:spcPct val="150000"/>
              </a:lnSpc>
            </a:pPr>
            <a:r>
              <a:rPr kumimoji="1" lang="ja-JP" altLang="en-US" dirty="0"/>
              <a:t>神経系を侵すこともあり、これによって身体のまひを引き起こす可能性があります。</a:t>
            </a:r>
            <a:endParaRPr kumimoji="1" lang="en-US" altLang="ja-JP" dirty="0"/>
          </a:p>
          <a:p>
            <a:pPr>
              <a:lnSpc>
                <a:spcPct val="150000"/>
              </a:lnSpc>
            </a:pPr>
            <a:r>
              <a:rPr kumimoji="1" lang="ja-JP" altLang="en-US" dirty="0"/>
              <a:t>治療法はありませんが、安全なワクチンで予防が可能です。</a:t>
            </a:r>
            <a:endParaRPr kumimoji="1" lang="en-US" altLang="ja-JP" dirty="0"/>
          </a:p>
          <a:p>
            <a:pPr>
              <a:lnSpc>
                <a:spcPct val="150000"/>
              </a:lnSpc>
            </a:pPr>
            <a:r>
              <a:rPr kumimoji="1" lang="ja-JP" altLang="en-US" dirty="0"/>
              <a:t>ロータリーとそのパートナー団体は、これまで世界中</a:t>
            </a:r>
            <a:r>
              <a:rPr kumimoji="1" lang="en-US" altLang="ja-JP" dirty="0"/>
              <a:t>25</a:t>
            </a:r>
            <a:r>
              <a:rPr kumimoji="1" lang="ja-JP" altLang="en-US" dirty="0"/>
              <a:t>億人以上の子どもたちにワクチンを投与する活動を行ってきました。</a:t>
            </a:r>
          </a:p>
        </p:txBody>
      </p:sp>
    </p:spTree>
    <p:extLst>
      <p:ext uri="{BB962C8B-B14F-4D97-AF65-F5344CB8AC3E}">
        <p14:creationId xmlns:p14="http://schemas.microsoft.com/office/powerpoint/2010/main" val="1789964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7775" y="1279525"/>
            <a:ext cx="4603750" cy="3452813"/>
          </a:xfrm>
        </p:spPr>
      </p:sp>
      <p:sp>
        <p:nvSpPr>
          <p:cNvPr id="3" name="ノート プレースホルダー 2"/>
          <p:cNvSpPr>
            <a:spLocks noGrp="1"/>
          </p:cNvSpPr>
          <p:nvPr>
            <p:ph type="body" idx="1"/>
          </p:nvPr>
        </p:nvSpPr>
        <p:spPr>
          <a:xfrm>
            <a:off x="482277" y="4925414"/>
            <a:ext cx="6134747" cy="4029879"/>
          </a:xfrm>
        </p:spPr>
        <p:txBody>
          <a:bodyPr/>
          <a:lstStyle/>
          <a:p>
            <a:pPr>
              <a:lnSpc>
                <a:spcPct val="150000"/>
              </a:lnSpc>
            </a:pPr>
            <a:r>
              <a:rPr kumimoji="1" lang="ja-JP" altLang="en-US" dirty="0"/>
              <a:t>この夏はポリオ根絶活動について大きなニュースが世界中に発信されましたのでご紹介します。</a:t>
            </a:r>
            <a:endParaRPr kumimoji="1" lang="en-US" altLang="ja-JP" dirty="0"/>
          </a:p>
          <a:p>
            <a:pPr>
              <a:lnSpc>
                <a:spcPct val="150000"/>
              </a:lnSpc>
            </a:pPr>
            <a:endParaRPr kumimoji="1" lang="en-US" altLang="ja-JP" dirty="0"/>
          </a:p>
          <a:p>
            <a:pPr>
              <a:lnSpc>
                <a:spcPct val="150000"/>
              </a:lnSpc>
            </a:pPr>
            <a:r>
              <a:rPr kumimoji="1" lang="ja-JP" altLang="en-US" dirty="0"/>
              <a:t>以下（</a:t>
            </a:r>
            <a:r>
              <a:rPr kumimoji="1" lang="en-US" altLang="ja-JP" dirty="0"/>
              <a:t>P.P</a:t>
            </a:r>
            <a:r>
              <a:rPr kumimoji="1" lang="ja-JP" altLang="en-US" dirty="0"/>
              <a:t>通り）</a:t>
            </a:r>
          </a:p>
        </p:txBody>
      </p:sp>
    </p:spTree>
    <p:extLst>
      <p:ext uri="{BB962C8B-B14F-4D97-AF65-F5344CB8AC3E}">
        <p14:creationId xmlns:p14="http://schemas.microsoft.com/office/powerpoint/2010/main" val="28084585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7775" y="1279525"/>
            <a:ext cx="4603750" cy="3452813"/>
          </a:xfrm>
        </p:spPr>
      </p:sp>
      <p:sp>
        <p:nvSpPr>
          <p:cNvPr id="3" name="Notes Placeholder 2"/>
          <p:cNvSpPr>
            <a:spLocks noGrp="1"/>
          </p:cNvSpPr>
          <p:nvPr>
            <p:ph type="body" idx="1"/>
          </p:nvPr>
        </p:nvSpPr>
        <p:spPr>
          <a:xfrm>
            <a:off x="482277" y="4925414"/>
            <a:ext cx="6134747" cy="4029879"/>
          </a:xfrm>
        </p:spPr>
        <p:txBody>
          <a:bodyPr/>
          <a:lstStyle/>
          <a:p>
            <a:pPr>
              <a:lnSpc>
                <a:spcPct val="150000"/>
              </a:lnSpc>
            </a:pPr>
            <a:r>
              <a:rPr lang="ja-JP" altLang="en-US" dirty="0">
                <a:latin typeface="HG丸ｺﾞｼｯｸM-PRO" panose="020F0600000000000000" pitchFamily="50" charset="-128"/>
                <a:ea typeface="ヒラギノ角ゴ Pro W3" pitchFamily="-84" charset="-128"/>
              </a:rPr>
              <a:t>こちらはポリオの症例数です。</a:t>
            </a:r>
            <a:endParaRPr lang="en-US" altLang="ja-JP" dirty="0">
              <a:latin typeface="HG丸ｺﾞｼｯｸM-PRO" panose="020F0600000000000000" pitchFamily="50" charset="-128"/>
              <a:ea typeface="ヒラギノ角ゴ Pro W3" pitchFamily="-84" charset="-128"/>
            </a:endParaRPr>
          </a:p>
          <a:p>
            <a:pPr>
              <a:lnSpc>
                <a:spcPct val="150000"/>
              </a:lnSpc>
            </a:pPr>
            <a:r>
              <a:rPr lang="ja-JP" altLang="en-US" dirty="0">
                <a:latin typeface="HG丸ｺﾞｼｯｸM-PRO" panose="020F0600000000000000" pitchFamily="50" charset="-128"/>
                <a:ea typeface="ヒラギノ角ゴ Pro W3" pitchFamily="-84" charset="-128"/>
              </a:rPr>
              <a:t>先ほどもご説明したように</a:t>
            </a:r>
            <a:r>
              <a:rPr lang="en-US" altLang="ja-JP" dirty="0">
                <a:latin typeface="HG丸ｺﾞｼｯｸM-PRO" panose="020F0600000000000000" pitchFamily="50" charset="-128"/>
                <a:ea typeface="ヒラギノ角ゴ Pro W3" pitchFamily="-84" charset="-128"/>
              </a:rPr>
              <a:t>2016</a:t>
            </a:r>
            <a:r>
              <a:rPr lang="ja-JP" altLang="en-US" dirty="0">
                <a:latin typeface="HG丸ｺﾞｼｯｸM-PRO" panose="020F0600000000000000" pitchFamily="50" charset="-128"/>
                <a:ea typeface="ヒラギノ角ゴ Pro W3" pitchFamily="-84" charset="-128"/>
              </a:rPr>
              <a:t>年にナイジェリアで確認されたのを最後にポリオの感染例は４年間報告されていない為、</a:t>
            </a:r>
            <a:r>
              <a:rPr lang="en-US" altLang="ja-JP" dirty="0">
                <a:latin typeface="HG丸ｺﾞｼｯｸM-PRO" panose="020F0600000000000000" pitchFamily="50" charset="-128"/>
                <a:ea typeface="ヒラギノ角ゴ Pro W3" pitchFamily="-84" charset="-128"/>
              </a:rPr>
              <a:t>WHO</a:t>
            </a:r>
            <a:r>
              <a:rPr lang="ja-JP" altLang="en-US" dirty="0">
                <a:latin typeface="HG丸ｺﾞｼｯｸM-PRO" panose="020F0600000000000000" pitchFamily="50" charset="-128"/>
                <a:ea typeface="ヒラギノ角ゴ Pro W3" pitchFamily="-84" charset="-128"/>
              </a:rPr>
              <a:t>はアフリカで野生株のポリオウイルスが根絶されたと宣言しました。</a:t>
            </a:r>
            <a:endParaRPr lang="en-US" altLang="ja-JP" dirty="0">
              <a:latin typeface="HG丸ｺﾞｼｯｸM-PRO" panose="020F0600000000000000" pitchFamily="50" charset="-128"/>
              <a:ea typeface="ヒラギノ角ゴ Pro W3" pitchFamily="-84" charset="-128"/>
            </a:endParaRPr>
          </a:p>
          <a:p>
            <a:pPr>
              <a:lnSpc>
                <a:spcPct val="150000"/>
              </a:lnSpc>
            </a:pPr>
            <a:r>
              <a:rPr lang="ja-JP" altLang="en-US" dirty="0">
                <a:latin typeface="HG丸ｺﾞｼｯｸM-PRO" panose="020F0600000000000000" pitchFamily="50" charset="-128"/>
                <a:ea typeface="ヒラギノ角ゴ Pro W3" pitchFamily="-84" charset="-128"/>
              </a:rPr>
              <a:t>残された課題はポリオの感染が途絶えたことのないパキスタンとアフガニスタンの根絶です。</a:t>
            </a:r>
          </a:p>
          <a:p>
            <a:pPr>
              <a:lnSpc>
                <a:spcPct val="150000"/>
              </a:lnSpc>
            </a:pPr>
            <a:r>
              <a:rPr lang="ja-JP" altLang="en-US" dirty="0">
                <a:latin typeface="HG丸ｺﾞｼｯｸM-PRO" panose="020F0600000000000000" pitchFamily="50" charset="-128"/>
                <a:ea typeface="ヒラギノ角ゴ Pro W3" pitchFamily="-84" charset="-128"/>
              </a:rPr>
              <a:t>「世界からポリオを根絶する」という最終目標を達成するために一層の御支援をお願い申し上げます。</a:t>
            </a:r>
            <a:endParaRPr lang="en-US" dirty="0">
              <a:latin typeface="HG丸ｺﾞｼｯｸM-PRO" panose="020F0600000000000000" pitchFamily="50" charset="-128"/>
              <a:ea typeface="ヒラギノ角ゴ Pro W3" pitchFamily="-84" charset="-128"/>
            </a:endParaRPr>
          </a:p>
        </p:txBody>
      </p:sp>
    </p:spTree>
    <p:extLst>
      <p:ext uri="{BB962C8B-B14F-4D97-AF65-F5344CB8AC3E}">
        <p14:creationId xmlns:p14="http://schemas.microsoft.com/office/powerpoint/2010/main" val="10645113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7775" y="1279525"/>
            <a:ext cx="4603750" cy="3452813"/>
          </a:xfrm>
        </p:spPr>
      </p:sp>
      <p:sp>
        <p:nvSpPr>
          <p:cNvPr id="3" name="ノート プレースホルダー 2"/>
          <p:cNvSpPr>
            <a:spLocks noGrp="1"/>
          </p:cNvSpPr>
          <p:nvPr>
            <p:ph type="body" idx="1"/>
          </p:nvPr>
        </p:nvSpPr>
        <p:spPr>
          <a:xfrm>
            <a:off x="482277" y="4925414"/>
            <a:ext cx="6134747" cy="4029879"/>
          </a:xfrm>
        </p:spPr>
        <p:txBody>
          <a:bodyPr/>
          <a:lstStyle/>
          <a:p>
            <a:pPr>
              <a:lnSpc>
                <a:spcPct val="150000"/>
              </a:lnSpc>
            </a:pPr>
            <a:r>
              <a:rPr kumimoji="1" lang="ja-JP" altLang="en-US" dirty="0"/>
              <a:t>（</a:t>
            </a:r>
            <a:r>
              <a:rPr kumimoji="1" lang="en-US" altLang="ja-JP" dirty="0"/>
              <a:t>P.P</a:t>
            </a:r>
            <a:r>
              <a:rPr kumimoji="1" lang="ja-JP" altLang="en-US" dirty="0"/>
              <a:t>を読み上げてから最後に下記を追加してください）</a:t>
            </a:r>
            <a:endParaRPr kumimoji="1" lang="en-US" altLang="ja-JP" dirty="0"/>
          </a:p>
          <a:p>
            <a:pPr>
              <a:lnSpc>
                <a:spcPct val="150000"/>
              </a:lnSpc>
            </a:pPr>
            <a:endParaRPr lang="en-US" altLang="ja-JP" dirty="0"/>
          </a:p>
          <a:p>
            <a:pPr>
              <a:lnSpc>
                <a:spcPct val="150000"/>
              </a:lnSpc>
            </a:pPr>
            <a:r>
              <a:rPr kumimoji="1" lang="ja-JP" altLang="en-US" dirty="0"/>
              <a:t>本年、当地区から河地ポリオプラス委員長と故金（かるがね）前委員長がチームポリオジャパンに参加されました。</a:t>
            </a:r>
            <a:endParaRPr kumimoji="1" lang="en-US" altLang="ja-JP" dirty="0"/>
          </a:p>
          <a:p>
            <a:pPr>
              <a:lnSpc>
                <a:spcPct val="150000"/>
              </a:lnSpc>
            </a:pPr>
            <a:r>
              <a:rPr kumimoji="1" lang="ja-JP" altLang="en-US" dirty="0"/>
              <a:t>インドの子供達にワクチン投与などの支援活動を実践されましたのでご報告致します。</a:t>
            </a:r>
            <a:endParaRPr kumimoji="1" lang="en-US" altLang="ja-JP" dirty="0"/>
          </a:p>
        </p:txBody>
      </p:sp>
    </p:spTree>
    <p:extLst>
      <p:ext uri="{BB962C8B-B14F-4D97-AF65-F5344CB8AC3E}">
        <p14:creationId xmlns:p14="http://schemas.microsoft.com/office/powerpoint/2010/main" val="27063018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7775" y="1279525"/>
            <a:ext cx="4603750" cy="3452813"/>
          </a:xfrm>
        </p:spPr>
      </p:sp>
      <p:sp>
        <p:nvSpPr>
          <p:cNvPr id="3" name="ノート プレースホルダー 2"/>
          <p:cNvSpPr>
            <a:spLocks noGrp="1"/>
          </p:cNvSpPr>
          <p:nvPr>
            <p:ph type="body" idx="1"/>
          </p:nvPr>
        </p:nvSpPr>
        <p:spPr>
          <a:xfrm>
            <a:off x="482277" y="4925414"/>
            <a:ext cx="6134747" cy="4029879"/>
          </a:xfrm>
        </p:spPr>
        <p:txBody>
          <a:bodyPr/>
          <a:lstStyle/>
          <a:p>
            <a:pPr>
              <a:lnSpc>
                <a:spcPct val="150000"/>
              </a:lnSpc>
            </a:pPr>
            <a:r>
              <a:rPr kumimoji="1" lang="ja-JP" altLang="en-US" dirty="0"/>
              <a:t>右上の写真はワクチン投与風景です。</a:t>
            </a:r>
            <a:endParaRPr kumimoji="1" lang="en-US" altLang="ja-JP" dirty="0"/>
          </a:p>
          <a:p>
            <a:pPr>
              <a:lnSpc>
                <a:spcPct val="150000"/>
              </a:lnSpc>
            </a:pPr>
            <a:r>
              <a:rPr kumimoji="1" lang="ja-JP" altLang="en-US" dirty="0"/>
              <a:t>ワクチンは１人、２滴を口に直接投与します。</a:t>
            </a:r>
            <a:endParaRPr kumimoji="1" lang="en-US" altLang="ja-JP" dirty="0"/>
          </a:p>
          <a:p>
            <a:pPr>
              <a:lnSpc>
                <a:spcPct val="150000"/>
              </a:lnSpc>
            </a:pPr>
            <a:r>
              <a:rPr kumimoji="1" lang="ja-JP" altLang="en-US" dirty="0"/>
              <a:t>注射とは違い医療従事者、有資格者問わず誰にでも投与することが可能です。</a:t>
            </a:r>
            <a:endParaRPr kumimoji="1" lang="en-US" altLang="ja-JP" dirty="0"/>
          </a:p>
          <a:p>
            <a:pPr>
              <a:lnSpc>
                <a:spcPct val="150000"/>
              </a:lnSpc>
            </a:pPr>
            <a:r>
              <a:rPr kumimoji="1" lang="ja-JP" altLang="en-US" dirty="0"/>
              <a:t>左上の写真は、実際に投与するワクチンです。</a:t>
            </a:r>
            <a:endParaRPr kumimoji="1" lang="en-US" altLang="ja-JP" dirty="0"/>
          </a:p>
          <a:p>
            <a:pPr>
              <a:lnSpc>
                <a:spcPct val="150000"/>
              </a:lnSpc>
            </a:pPr>
            <a:r>
              <a:rPr kumimoji="1" lang="ja-JP" altLang="en-US" dirty="0"/>
              <a:t>下の写真は、幼少時にポリオを発症された患者さんとの面会風景です。</a:t>
            </a:r>
          </a:p>
          <a:p>
            <a:pPr>
              <a:lnSpc>
                <a:spcPct val="150000"/>
              </a:lnSpc>
            </a:pPr>
            <a:endParaRPr kumimoji="1" lang="en-US" altLang="ja-JP" dirty="0"/>
          </a:p>
          <a:p>
            <a:pPr>
              <a:lnSpc>
                <a:spcPct val="150000"/>
              </a:lnSpc>
            </a:pPr>
            <a:r>
              <a:rPr kumimoji="1" lang="ja-JP" altLang="en-US" dirty="0"/>
              <a:t>この様に苦しむ方を世界から無くすためにこの活動を進めていきます。</a:t>
            </a:r>
          </a:p>
        </p:txBody>
      </p:sp>
    </p:spTree>
    <p:extLst>
      <p:ext uri="{BB962C8B-B14F-4D97-AF65-F5344CB8AC3E}">
        <p14:creationId xmlns:p14="http://schemas.microsoft.com/office/powerpoint/2010/main" val="31974841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7775" y="1279525"/>
            <a:ext cx="4603750" cy="3452813"/>
          </a:xfrm>
        </p:spPr>
      </p:sp>
      <p:sp>
        <p:nvSpPr>
          <p:cNvPr id="3" name="ノート プレースホルダー 2"/>
          <p:cNvSpPr>
            <a:spLocks noGrp="1"/>
          </p:cNvSpPr>
          <p:nvPr>
            <p:ph type="body" idx="1"/>
          </p:nvPr>
        </p:nvSpPr>
        <p:spPr>
          <a:xfrm>
            <a:off x="482277" y="4925415"/>
            <a:ext cx="6134747" cy="4589289"/>
          </a:xfrm>
        </p:spPr>
        <p:txBody>
          <a:bodyPr/>
          <a:lstStyle/>
          <a:p>
            <a:pPr>
              <a:lnSpc>
                <a:spcPct val="150000"/>
              </a:lnSpc>
            </a:pPr>
            <a:r>
              <a:rPr kumimoji="1" lang="ja-JP" altLang="en-US" dirty="0"/>
              <a:t>これは</a:t>
            </a:r>
            <a:r>
              <a:rPr kumimoji="1" lang="en-US" altLang="ja-JP" dirty="0"/>
              <a:t>PR</a:t>
            </a:r>
            <a:r>
              <a:rPr kumimoji="1" lang="ja-JP" altLang="en-US" dirty="0"/>
              <a:t>パレードの様子です。</a:t>
            </a:r>
            <a:endParaRPr kumimoji="1" lang="en-US" altLang="ja-JP" dirty="0"/>
          </a:p>
          <a:p>
            <a:pPr>
              <a:lnSpc>
                <a:spcPct val="150000"/>
              </a:lnSpc>
            </a:pPr>
            <a:r>
              <a:rPr kumimoji="1" lang="ja-JP" altLang="en-US" dirty="0"/>
              <a:t>明日からのワクチン投与に向け、パレードにて</a:t>
            </a:r>
            <a:r>
              <a:rPr kumimoji="1" lang="en-US" altLang="ja-JP" dirty="0"/>
              <a:t>PR</a:t>
            </a:r>
            <a:r>
              <a:rPr kumimoji="1" lang="ja-JP" altLang="en-US" dirty="0"/>
              <a:t>を行います。</a:t>
            </a:r>
            <a:endParaRPr kumimoji="1" lang="en-US" altLang="ja-JP" dirty="0"/>
          </a:p>
          <a:p>
            <a:pPr>
              <a:lnSpc>
                <a:spcPct val="150000"/>
              </a:lnSpc>
            </a:pPr>
            <a:r>
              <a:rPr kumimoji="1" lang="ja-JP" altLang="en-US" dirty="0"/>
              <a:t>おそろいの黄色いベストがユニホームです。</a:t>
            </a:r>
            <a:endParaRPr kumimoji="1" lang="en-US" altLang="ja-JP" dirty="0"/>
          </a:p>
          <a:p>
            <a:pPr>
              <a:lnSpc>
                <a:spcPct val="150000"/>
              </a:lnSpc>
            </a:pPr>
            <a:endParaRPr kumimoji="1" lang="en-US" altLang="ja-JP" dirty="0"/>
          </a:p>
          <a:p>
            <a:pPr>
              <a:lnSpc>
                <a:spcPct val="150000"/>
              </a:lnSpc>
            </a:pPr>
            <a:r>
              <a:rPr kumimoji="1" lang="ja-JP" altLang="en-US" dirty="0"/>
              <a:t>ご覧いただきましたように、私たちはポリオ根絶に向け様々な支援・活動をしてまいりましたが、子供達への予防接種、ポリオ感染の積極的な監視を</a:t>
            </a:r>
            <a:r>
              <a:rPr kumimoji="1" lang="en-US" altLang="ja-JP" dirty="0"/>
              <a:t>70</a:t>
            </a:r>
            <a:r>
              <a:rPr kumimoji="1" lang="ja-JP" altLang="en-US" dirty="0"/>
              <a:t>ヶ国で毎日実施するための予算なども含め</a:t>
            </a:r>
            <a:r>
              <a:rPr kumimoji="1" lang="en-US" altLang="ja-JP" dirty="0"/>
              <a:t>55</a:t>
            </a:r>
            <a:r>
              <a:rPr kumimoji="1" lang="ja-JP" altLang="en-US" dirty="0"/>
              <a:t>億ドルの資金が必要とされています。</a:t>
            </a:r>
            <a:endParaRPr kumimoji="1" lang="en-US" altLang="ja-JP" dirty="0"/>
          </a:p>
          <a:p>
            <a:pPr>
              <a:lnSpc>
                <a:spcPct val="150000"/>
              </a:lnSpc>
            </a:pPr>
            <a:r>
              <a:rPr kumimoji="1" lang="ja-JP" altLang="en-US"/>
              <a:t>世界中のロータリークラブを含め</a:t>
            </a:r>
            <a:r>
              <a:rPr kumimoji="1" lang="ja-JP" altLang="en-US" dirty="0"/>
              <a:t>多くの諸団体との連携が必要となります。</a:t>
            </a:r>
            <a:endParaRPr kumimoji="1" lang="en-US" altLang="ja-JP" dirty="0"/>
          </a:p>
          <a:p>
            <a:pPr>
              <a:lnSpc>
                <a:spcPct val="150000"/>
              </a:lnSpc>
            </a:pPr>
            <a:r>
              <a:rPr kumimoji="1" lang="ja-JP" altLang="en-US" dirty="0"/>
              <a:t>そして子供一人一人に ポリオワクチンの接種を行う必要があることには変わりがありませんがそれは活動のごく一部にすぎません。</a:t>
            </a:r>
            <a:endParaRPr kumimoji="1" lang="en-US" altLang="ja-JP" dirty="0"/>
          </a:p>
          <a:p>
            <a:pPr>
              <a:lnSpc>
                <a:spcPct val="150000"/>
              </a:lnSpc>
            </a:pPr>
            <a:r>
              <a:rPr kumimoji="1" lang="ja-JP" altLang="en-US" dirty="0"/>
              <a:t>そのような状況をメンバーの皆様に発信し、理解を深め ご協力を仰ぐそんな活動をしていきます。</a:t>
            </a:r>
            <a:endParaRPr kumimoji="1" lang="en-US" altLang="ja-JP" dirty="0"/>
          </a:p>
          <a:p>
            <a:pPr>
              <a:lnSpc>
                <a:spcPct val="150000"/>
              </a:lnSpc>
            </a:pPr>
            <a:endParaRPr kumimoji="1" lang="ja-JP" altLang="en-US" dirty="0"/>
          </a:p>
          <a:p>
            <a:pPr>
              <a:lnSpc>
                <a:spcPct val="150000"/>
              </a:lnSpc>
            </a:pPr>
            <a:r>
              <a:rPr kumimoji="1" lang="ja-JP" altLang="en-US" dirty="0"/>
              <a:t>新型コロナウイルスの影響により様々な制限があるとは思いますがご協力のほど宜しくお願い致します。</a:t>
            </a:r>
          </a:p>
          <a:p>
            <a:pPr>
              <a:lnSpc>
                <a:spcPct val="150000"/>
              </a:lnSpc>
            </a:pPr>
            <a:endParaRPr kumimoji="1" lang="ja-JP" altLang="en-US" dirty="0"/>
          </a:p>
        </p:txBody>
      </p:sp>
    </p:spTree>
    <p:extLst>
      <p:ext uri="{BB962C8B-B14F-4D97-AF65-F5344CB8AC3E}">
        <p14:creationId xmlns:p14="http://schemas.microsoft.com/office/powerpoint/2010/main" val="233720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smtClean="0"/>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smtClean="0"/>
              <a:t>マスター サブタイトルの書式設定</a:t>
            </a:r>
            <a:endParaRPr lang="en-US" dirty="0"/>
          </a:p>
        </p:txBody>
      </p:sp>
      <p:sp>
        <p:nvSpPr>
          <p:cNvPr id="4" name="Date Placeholder 3"/>
          <p:cNvSpPr>
            <a:spLocks noGrp="1"/>
          </p:cNvSpPr>
          <p:nvPr>
            <p:ph type="dt" sz="half" idx="10"/>
          </p:nvPr>
        </p:nvSpPr>
        <p:spPr/>
        <p:txBody>
          <a:bodyPr/>
          <a:lstStyle/>
          <a:p>
            <a:fld id="{0EB5ED97-D301-47D7-8634-4D60BD384E40}" type="datetime1">
              <a:rPr kumimoji="1" lang="ja-JP" altLang="en-US" smtClean="0"/>
              <a:t>2020/10/15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9BF9AF0-11B8-4022-87B8-A06825183306}" type="slidenum">
              <a:rPr kumimoji="1" lang="ja-JP" altLang="en-US" smtClean="0"/>
              <a:t>‹#›</a:t>
            </a:fld>
            <a:endParaRPr kumimoji="1" lang="ja-JP" altLang="en-US"/>
          </a:p>
        </p:txBody>
      </p:sp>
    </p:spTree>
    <p:extLst>
      <p:ext uri="{BB962C8B-B14F-4D97-AF65-F5344CB8AC3E}">
        <p14:creationId xmlns:p14="http://schemas.microsoft.com/office/powerpoint/2010/main" val="8212003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A180AF20-52D6-4CD6-A24E-C52492E174EA}" type="datetime1">
              <a:rPr kumimoji="1" lang="ja-JP" altLang="en-US" smtClean="0"/>
              <a:t>2020/10/15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9BF9AF0-11B8-4022-87B8-A06825183306}" type="slidenum">
              <a:rPr kumimoji="1" lang="ja-JP" altLang="en-US" smtClean="0"/>
              <a:t>‹#›</a:t>
            </a:fld>
            <a:endParaRPr kumimoji="1" lang="ja-JP" altLang="en-US"/>
          </a:p>
        </p:txBody>
      </p:sp>
    </p:spTree>
    <p:extLst>
      <p:ext uri="{BB962C8B-B14F-4D97-AF65-F5344CB8AC3E}">
        <p14:creationId xmlns:p14="http://schemas.microsoft.com/office/powerpoint/2010/main" val="9874199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02C194EA-A761-418A-99FE-7E020826D52F}" type="datetime1">
              <a:rPr kumimoji="1" lang="ja-JP" altLang="en-US" smtClean="0"/>
              <a:t>2020/10/15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9BF9AF0-11B8-4022-87B8-A06825183306}" type="slidenum">
              <a:rPr kumimoji="1" lang="ja-JP" altLang="en-US" smtClean="0"/>
              <a:t>‹#›</a:t>
            </a:fld>
            <a:endParaRPr kumimoji="1" lang="ja-JP" altLang="en-US"/>
          </a:p>
        </p:txBody>
      </p:sp>
    </p:spTree>
    <p:extLst>
      <p:ext uri="{BB962C8B-B14F-4D97-AF65-F5344CB8AC3E}">
        <p14:creationId xmlns:p14="http://schemas.microsoft.com/office/powerpoint/2010/main" val="36399442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23105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C7085087-181F-4C17-B85F-DAD5FCC4CD6E}" type="datetime1">
              <a:rPr kumimoji="1" lang="ja-JP" altLang="en-US" smtClean="0"/>
              <a:t>2020/10/15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9BF9AF0-11B8-4022-87B8-A06825183306}" type="slidenum">
              <a:rPr kumimoji="1" lang="ja-JP" altLang="en-US" smtClean="0"/>
              <a:t>‹#›</a:t>
            </a:fld>
            <a:endParaRPr kumimoji="1" lang="ja-JP" altLang="en-US"/>
          </a:p>
        </p:txBody>
      </p:sp>
    </p:spTree>
    <p:extLst>
      <p:ext uri="{BB962C8B-B14F-4D97-AF65-F5344CB8AC3E}">
        <p14:creationId xmlns:p14="http://schemas.microsoft.com/office/powerpoint/2010/main" val="28933138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2AE4BDE4-E2DA-4577-B8E7-FA1D17E46523}" type="datetime1">
              <a:rPr kumimoji="1" lang="ja-JP" altLang="en-US" smtClean="0"/>
              <a:t>2020/10/15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9BF9AF0-11B8-4022-87B8-A06825183306}" type="slidenum">
              <a:rPr kumimoji="1" lang="ja-JP" altLang="en-US" smtClean="0"/>
              <a:t>‹#›</a:t>
            </a:fld>
            <a:endParaRPr kumimoji="1" lang="ja-JP" altLang="en-US"/>
          </a:p>
        </p:txBody>
      </p:sp>
    </p:spTree>
    <p:extLst>
      <p:ext uri="{BB962C8B-B14F-4D97-AF65-F5344CB8AC3E}">
        <p14:creationId xmlns:p14="http://schemas.microsoft.com/office/powerpoint/2010/main" val="31855512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Date Placeholder 4"/>
          <p:cNvSpPr>
            <a:spLocks noGrp="1"/>
          </p:cNvSpPr>
          <p:nvPr>
            <p:ph type="dt" sz="half" idx="10"/>
          </p:nvPr>
        </p:nvSpPr>
        <p:spPr/>
        <p:txBody>
          <a:bodyPr/>
          <a:lstStyle/>
          <a:p>
            <a:fld id="{139221E9-6665-4ECC-A0AD-6705AE6BA150}" type="datetime1">
              <a:rPr kumimoji="1" lang="ja-JP" altLang="en-US" smtClean="0"/>
              <a:t>2020/10/15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D9BF9AF0-11B8-4022-87B8-A06825183306}" type="slidenum">
              <a:rPr kumimoji="1" lang="ja-JP" altLang="en-US" smtClean="0"/>
              <a:t>‹#›</a:t>
            </a:fld>
            <a:endParaRPr kumimoji="1" lang="ja-JP" altLang="en-US"/>
          </a:p>
        </p:txBody>
      </p:sp>
    </p:spTree>
    <p:extLst>
      <p:ext uri="{BB962C8B-B14F-4D97-AF65-F5344CB8AC3E}">
        <p14:creationId xmlns:p14="http://schemas.microsoft.com/office/powerpoint/2010/main" val="24241075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7" name="Date Placeholder 6"/>
          <p:cNvSpPr>
            <a:spLocks noGrp="1"/>
          </p:cNvSpPr>
          <p:nvPr>
            <p:ph type="dt" sz="half" idx="10"/>
          </p:nvPr>
        </p:nvSpPr>
        <p:spPr/>
        <p:txBody>
          <a:bodyPr/>
          <a:lstStyle/>
          <a:p>
            <a:fld id="{934A9364-E9C4-4F75-9D11-704AD82BE4BB}" type="datetime1">
              <a:rPr kumimoji="1" lang="ja-JP" altLang="en-US" smtClean="0"/>
              <a:t>2020/10/15</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D9BF9AF0-11B8-4022-87B8-A06825183306}" type="slidenum">
              <a:rPr kumimoji="1" lang="ja-JP" altLang="en-US" smtClean="0"/>
              <a:t>‹#›</a:t>
            </a:fld>
            <a:endParaRPr kumimoji="1" lang="ja-JP" altLang="en-US"/>
          </a:p>
        </p:txBody>
      </p:sp>
    </p:spTree>
    <p:extLst>
      <p:ext uri="{BB962C8B-B14F-4D97-AF65-F5344CB8AC3E}">
        <p14:creationId xmlns:p14="http://schemas.microsoft.com/office/powerpoint/2010/main" val="28951273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Date Placeholder 2"/>
          <p:cNvSpPr>
            <a:spLocks noGrp="1"/>
          </p:cNvSpPr>
          <p:nvPr>
            <p:ph type="dt" sz="half" idx="10"/>
          </p:nvPr>
        </p:nvSpPr>
        <p:spPr/>
        <p:txBody>
          <a:bodyPr/>
          <a:lstStyle/>
          <a:p>
            <a:fld id="{0D27129E-B95C-4FBD-877C-F55EDB9D1026}" type="datetime1">
              <a:rPr kumimoji="1" lang="ja-JP" altLang="en-US" smtClean="0"/>
              <a:t>2020/10/15</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D9BF9AF0-11B8-4022-87B8-A06825183306}" type="slidenum">
              <a:rPr kumimoji="1" lang="ja-JP" altLang="en-US" smtClean="0"/>
              <a:t>‹#›</a:t>
            </a:fld>
            <a:endParaRPr kumimoji="1" lang="ja-JP" altLang="en-US"/>
          </a:p>
        </p:txBody>
      </p:sp>
    </p:spTree>
    <p:extLst>
      <p:ext uri="{BB962C8B-B14F-4D97-AF65-F5344CB8AC3E}">
        <p14:creationId xmlns:p14="http://schemas.microsoft.com/office/powerpoint/2010/main" val="32787638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B541BD-1E69-4917-9753-91D47F3A5359}" type="datetime1">
              <a:rPr kumimoji="1" lang="ja-JP" altLang="en-US" smtClean="0"/>
              <a:t>2020/10/15</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D9BF9AF0-11B8-4022-87B8-A06825183306}" type="slidenum">
              <a:rPr kumimoji="1" lang="ja-JP" altLang="en-US" smtClean="0"/>
              <a:t>‹#›</a:t>
            </a:fld>
            <a:endParaRPr kumimoji="1" lang="ja-JP" altLang="en-US"/>
          </a:p>
        </p:txBody>
      </p:sp>
    </p:spTree>
    <p:extLst>
      <p:ext uri="{BB962C8B-B14F-4D97-AF65-F5344CB8AC3E}">
        <p14:creationId xmlns:p14="http://schemas.microsoft.com/office/powerpoint/2010/main" val="17236922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smtClean="0"/>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D2CDF9CE-166C-4009-8A42-717A33FD284F}" type="datetime1">
              <a:rPr kumimoji="1" lang="ja-JP" altLang="en-US" smtClean="0"/>
              <a:t>2020/10/15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D9BF9AF0-11B8-4022-87B8-A06825183306}" type="slidenum">
              <a:rPr kumimoji="1" lang="ja-JP" altLang="en-US" smtClean="0"/>
              <a:t>‹#›</a:t>
            </a:fld>
            <a:endParaRPr kumimoji="1" lang="ja-JP" altLang="en-US"/>
          </a:p>
        </p:txBody>
      </p:sp>
    </p:spTree>
    <p:extLst>
      <p:ext uri="{BB962C8B-B14F-4D97-AF65-F5344CB8AC3E}">
        <p14:creationId xmlns:p14="http://schemas.microsoft.com/office/powerpoint/2010/main" val="17048537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smtClean="0"/>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smtClean="0"/>
              <a:t>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5587B50A-3BC6-48A6-BAB8-545DF0466D4E}" type="datetime1">
              <a:rPr kumimoji="1" lang="ja-JP" altLang="en-US" smtClean="0"/>
              <a:t>2020/10/15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D9BF9AF0-11B8-4022-87B8-A06825183306}" type="slidenum">
              <a:rPr kumimoji="1" lang="ja-JP" altLang="en-US" smtClean="0"/>
              <a:t>‹#›</a:t>
            </a:fld>
            <a:endParaRPr kumimoji="1" lang="ja-JP" altLang="en-US"/>
          </a:p>
        </p:txBody>
      </p:sp>
    </p:spTree>
    <p:extLst>
      <p:ext uri="{BB962C8B-B14F-4D97-AF65-F5344CB8AC3E}">
        <p14:creationId xmlns:p14="http://schemas.microsoft.com/office/powerpoint/2010/main" val="3825242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dirty="0" smtClean="0"/>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dirty="0" smtClean="0"/>
              <a:t>マスター テキストの書式設定</a:t>
            </a:r>
          </a:p>
          <a:p>
            <a:pPr lvl="1"/>
            <a:r>
              <a:rPr lang="ja-JP" altLang="en-US" dirty="0" smtClean="0"/>
              <a:t>第 </a:t>
            </a:r>
            <a:r>
              <a:rPr lang="en-US" altLang="ja-JP" dirty="0" smtClean="0"/>
              <a:t>2 </a:t>
            </a:r>
            <a:r>
              <a:rPr lang="ja-JP" altLang="en-US" dirty="0" smtClean="0"/>
              <a:t>レベル</a:t>
            </a:r>
          </a:p>
          <a:p>
            <a:pPr lvl="2"/>
            <a:r>
              <a:rPr lang="ja-JP" altLang="en-US" dirty="0" smtClean="0"/>
              <a:t>第 </a:t>
            </a:r>
            <a:r>
              <a:rPr lang="en-US" altLang="ja-JP" dirty="0" smtClean="0"/>
              <a:t>3 </a:t>
            </a:r>
            <a:r>
              <a:rPr lang="ja-JP" altLang="en-US" dirty="0" smtClean="0"/>
              <a:t>レベル</a:t>
            </a:r>
          </a:p>
          <a:p>
            <a:pPr lvl="3"/>
            <a:r>
              <a:rPr lang="ja-JP" altLang="en-US" dirty="0" smtClean="0"/>
              <a:t>第 </a:t>
            </a:r>
            <a:r>
              <a:rPr lang="en-US" altLang="ja-JP" dirty="0" smtClean="0"/>
              <a:t>4 </a:t>
            </a:r>
            <a:r>
              <a:rPr lang="ja-JP" altLang="en-US" dirty="0" smtClean="0"/>
              <a:t>レベル</a:t>
            </a:r>
          </a:p>
          <a:p>
            <a:pPr lvl="4"/>
            <a:r>
              <a:rPr lang="ja-JP" altLang="en-US" dirty="0" smtClean="0"/>
              <a:t>第 </a:t>
            </a:r>
            <a:r>
              <a:rPr lang="en-US" altLang="ja-JP" dirty="0" smtClean="0"/>
              <a:t>5 </a:t>
            </a:r>
            <a:r>
              <a:rPr lang="ja-JP" altLang="en-US" dirty="0" smtClean="0"/>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latin typeface="HG丸ｺﾞｼｯｸM-PRO" panose="020F0600000000000000" pitchFamily="50" charset="-128"/>
                <a:ea typeface="HG丸ｺﾞｼｯｸM-PRO" panose="020F0600000000000000" pitchFamily="50" charset="-128"/>
              </a:defRPr>
            </a:lvl1pPr>
          </a:lstStyle>
          <a:p>
            <a:fld id="{CA4B8659-065D-48B6-9DEC-C7978D469D2F}" type="datetime1">
              <a:rPr kumimoji="1" lang="ja-JP" altLang="en-US" smtClean="0"/>
              <a:t>2020/10/15</a:t>
            </a:fld>
            <a:endParaRPr kumimoji="1" lang="ja-JP" alt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latin typeface="HG丸ｺﾞｼｯｸM-PRO" panose="020F0600000000000000" pitchFamily="50" charset="-128"/>
                <a:ea typeface="HG丸ｺﾞｼｯｸM-PRO" panose="020F0600000000000000" pitchFamily="50" charset="-128"/>
              </a:defRPr>
            </a:lvl1pPr>
          </a:lstStyle>
          <a:p>
            <a:endParaRPr kumimoji="1" lang="ja-JP" alt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latin typeface="HG丸ｺﾞｼｯｸM-PRO" panose="020F0600000000000000" pitchFamily="50" charset="-128"/>
                <a:ea typeface="HG丸ｺﾞｼｯｸM-PRO" panose="020F0600000000000000" pitchFamily="50" charset="-128"/>
              </a:defRPr>
            </a:lvl1pPr>
          </a:lstStyle>
          <a:p>
            <a:fld id="{D9BF9AF0-11B8-4022-87B8-A06825183306}" type="slidenum">
              <a:rPr kumimoji="1" lang="ja-JP" altLang="en-US" smtClean="0"/>
              <a:pPr/>
              <a:t>‹#›</a:t>
            </a:fld>
            <a:endParaRPr kumimoji="1" lang="ja-JP" altLang="en-US" dirty="0"/>
          </a:p>
        </p:txBody>
      </p:sp>
    </p:spTree>
    <p:extLst>
      <p:ext uri="{BB962C8B-B14F-4D97-AF65-F5344CB8AC3E}">
        <p14:creationId xmlns:p14="http://schemas.microsoft.com/office/powerpoint/2010/main" val="298259920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hf sldNum="0" hdr="0" ftr="0" dt="0"/>
  <p:txStyles>
    <p:titleStyle>
      <a:lvl1pPr algn="l" defTabSz="914400" rtl="0" eaLnBrk="1" latinLnBrk="0" hangingPunct="1">
        <a:lnSpc>
          <a:spcPct val="90000"/>
        </a:lnSpc>
        <a:spcBef>
          <a:spcPct val="0"/>
        </a:spcBef>
        <a:buNone/>
        <a:defRPr kumimoji="1" sz="4400" kern="1200">
          <a:solidFill>
            <a:schemeClr val="tx1"/>
          </a:solidFill>
          <a:latin typeface="HG丸ｺﾞｼｯｸM-PRO" panose="020F0600000000000000" pitchFamily="50" charset="-128"/>
          <a:ea typeface="HG丸ｺﾞｼｯｸM-PRO" panose="020F0600000000000000" pitchFamily="50" charset="-128"/>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HG丸ｺﾞｼｯｸM-PRO" panose="020F0600000000000000" pitchFamily="50" charset="-128"/>
          <a:ea typeface="HG丸ｺﾞｼｯｸM-PRO" panose="020F0600000000000000" pitchFamily="50"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HG丸ｺﾞｼｯｸM-PRO" panose="020F0600000000000000" pitchFamily="50" charset="-128"/>
          <a:ea typeface="HG丸ｺﾞｼｯｸM-PRO" panose="020F0600000000000000" pitchFamily="50"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HG丸ｺﾞｼｯｸM-PRO" panose="020F0600000000000000" pitchFamily="50" charset="-128"/>
          <a:ea typeface="HG丸ｺﾞｼｯｸM-PRO" panose="020F0600000000000000" pitchFamily="50"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HG丸ｺﾞｼｯｸM-PRO" panose="020F0600000000000000" pitchFamily="50" charset="-128"/>
          <a:ea typeface="HG丸ｺﾞｼｯｸM-PRO" panose="020F0600000000000000" pitchFamily="50"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HG丸ｺﾞｼｯｸM-PRO" panose="020F0600000000000000" pitchFamily="50" charset="-128"/>
          <a:ea typeface="HG丸ｺﾞｼｯｸM-PRO" panose="020F0600000000000000" pitchFamily="50"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475990" y="3044703"/>
            <a:ext cx="8192021" cy="1218204"/>
          </a:xfrm>
          <a:solidFill>
            <a:srgbClr val="0000FF"/>
          </a:solidFill>
        </p:spPr>
        <p:txBody>
          <a:bodyPr anchor="ctr">
            <a:normAutofit/>
          </a:bodyPr>
          <a:lstStyle/>
          <a:p>
            <a:r>
              <a:rPr lang="ja-JP" altLang="en-US" sz="3600" b="1" dirty="0">
                <a:solidFill>
                  <a:schemeClr val="bg1"/>
                </a:solidFill>
                <a:ea typeface="HG丸ｺﾞｼｯｸM-PRO" panose="020F0600000000000000" pitchFamily="50" charset="-128"/>
              </a:rPr>
              <a:t>ポリオ</a:t>
            </a:r>
            <a:r>
              <a:rPr lang="ja-JP" altLang="en-US" sz="3600" b="1">
                <a:solidFill>
                  <a:schemeClr val="bg1"/>
                </a:solidFill>
                <a:ea typeface="HG丸ｺﾞｼｯｸM-PRO" panose="020F0600000000000000" pitchFamily="50" charset="-128"/>
              </a:rPr>
              <a:t>根絶</a:t>
            </a:r>
            <a:r>
              <a:rPr lang="ja-JP" altLang="en-US" sz="3600" b="1" smtClean="0">
                <a:solidFill>
                  <a:schemeClr val="bg1"/>
                </a:solidFill>
                <a:ea typeface="HG丸ｺﾞｼｯｸM-PRO" panose="020F0600000000000000" pitchFamily="50" charset="-128"/>
              </a:rPr>
              <a:t>活動</a:t>
            </a:r>
            <a:endParaRPr lang="ja-JP" altLang="en-US" sz="3600" b="1" dirty="0">
              <a:solidFill>
                <a:schemeClr val="bg1"/>
              </a:solidFill>
              <a:ea typeface="HG丸ｺﾞｼｯｸM-PRO" panose="020F0600000000000000" pitchFamily="50" charset="-128"/>
            </a:endParaRPr>
          </a:p>
        </p:txBody>
      </p:sp>
      <p:pic>
        <p:nvPicPr>
          <p:cNvPr id="4" name="図 3"/>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00833" y="1286120"/>
            <a:ext cx="2557915" cy="1256576"/>
          </a:xfrm>
          <a:prstGeom prst="rect">
            <a:avLst/>
          </a:prstGeom>
        </p:spPr>
      </p:pic>
    </p:spTree>
    <p:extLst>
      <p:ext uri="{BB962C8B-B14F-4D97-AF65-F5344CB8AC3E}">
        <p14:creationId xmlns:p14="http://schemas.microsoft.com/office/powerpoint/2010/main" val="47559490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DE13441D-0EB6-4880-93AE-F77BFA1017F5}"/>
              </a:ext>
            </a:extLst>
          </p:cNvPr>
          <p:cNvSpPr/>
          <p:nvPr/>
        </p:nvSpPr>
        <p:spPr>
          <a:xfrm>
            <a:off x="0" y="0"/>
            <a:ext cx="9144000" cy="765313"/>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dirty="0">
              <a:latin typeface="HG丸ｺﾞｼｯｸM-PRO" panose="020F0600000000000000" pitchFamily="50" charset="-128"/>
              <a:ea typeface="HG丸ｺﾞｼｯｸM-PRO" panose="020F0600000000000000" pitchFamily="50" charset="-128"/>
            </a:endParaRPr>
          </a:p>
        </p:txBody>
      </p:sp>
      <p:sp>
        <p:nvSpPr>
          <p:cNvPr id="4" name="テキスト ボックス 3">
            <a:extLst>
              <a:ext uri="{FF2B5EF4-FFF2-40B4-BE49-F238E27FC236}">
                <a16:creationId xmlns:a16="http://schemas.microsoft.com/office/drawing/2014/main" id="{6AB68ED9-A19F-4800-BE6D-487E31E33F2E}"/>
              </a:ext>
            </a:extLst>
          </p:cNvPr>
          <p:cNvSpPr txBox="1"/>
          <p:nvPr/>
        </p:nvSpPr>
        <p:spPr>
          <a:xfrm>
            <a:off x="-1" y="120583"/>
            <a:ext cx="8308731" cy="507831"/>
          </a:xfrm>
          <a:prstGeom prst="rect">
            <a:avLst/>
          </a:prstGeom>
          <a:noFill/>
        </p:spPr>
        <p:txBody>
          <a:bodyPr wrap="square" rtlCol="0">
            <a:spAutoFit/>
          </a:bodyPr>
          <a:lstStyle/>
          <a:p>
            <a:r>
              <a:rPr lang="ja-JP" altLang="en-US" sz="2700" dirty="0">
                <a:solidFill>
                  <a:schemeClr val="bg1"/>
                </a:solidFill>
                <a:latin typeface="HG丸ｺﾞｼｯｸM-PRO" panose="020F0600000000000000" pitchFamily="50" charset="-128"/>
                <a:ea typeface="HG丸ｺﾞｼｯｸM-PRO" panose="020F0600000000000000" pitchFamily="50" charset="-128"/>
                <a:cs typeface="メイリオ" panose="020B0604030504040204" pitchFamily="50" charset="-128"/>
              </a:rPr>
              <a:t>「ポリオ」という病気</a:t>
            </a:r>
          </a:p>
        </p:txBody>
      </p:sp>
      <p:pic>
        <p:nvPicPr>
          <p:cNvPr id="6" name="図 5">
            <a:extLst>
              <a:ext uri="{FF2B5EF4-FFF2-40B4-BE49-F238E27FC236}">
                <a16:creationId xmlns:a16="http://schemas.microsoft.com/office/drawing/2014/main" id="{4D60005A-C3EB-466C-92CD-DA9ED1AA0C90}"/>
              </a:ext>
            </a:extLst>
          </p:cNvPr>
          <p:cNvPicPr>
            <a:picLocks noChangeAspect="1"/>
          </p:cNvPicPr>
          <p:nvPr/>
        </p:nvPicPr>
        <p:blipFill>
          <a:blip r:embed="rId3"/>
          <a:stretch>
            <a:fillRect/>
          </a:stretch>
        </p:blipFill>
        <p:spPr>
          <a:xfrm>
            <a:off x="261919" y="885897"/>
            <a:ext cx="4294248" cy="5776214"/>
          </a:xfrm>
          <a:prstGeom prst="rect">
            <a:avLst/>
          </a:prstGeom>
        </p:spPr>
      </p:pic>
      <p:sp>
        <p:nvSpPr>
          <p:cNvPr id="10" name="正方形/長方形 9">
            <a:extLst>
              <a:ext uri="{FF2B5EF4-FFF2-40B4-BE49-F238E27FC236}">
                <a16:creationId xmlns:a16="http://schemas.microsoft.com/office/drawing/2014/main" id="{2BC51D1C-89F2-4B28-AE37-7A7BA8F2E6EB}"/>
              </a:ext>
            </a:extLst>
          </p:cNvPr>
          <p:cNvSpPr/>
          <p:nvPr/>
        </p:nvSpPr>
        <p:spPr>
          <a:xfrm>
            <a:off x="4806500" y="896029"/>
            <a:ext cx="4054165" cy="5470456"/>
          </a:xfrm>
          <a:prstGeom prst="rect">
            <a:avLst/>
          </a:prstGeom>
        </p:spPr>
        <p:txBody>
          <a:bodyPr wrap="square">
            <a:noAutofit/>
          </a:bodyPr>
          <a:lstStyle/>
          <a:p>
            <a:pPr>
              <a:lnSpc>
                <a:spcPts val="3800"/>
              </a:lnSpc>
            </a:pPr>
            <a:r>
              <a:rPr lang="ja-JP" altLang="en-US" sz="2400" dirty="0" smtClean="0">
                <a:latin typeface="HG丸ｺﾞｼｯｸM-PRO" panose="020F0600000000000000" pitchFamily="50" charset="-128"/>
                <a:ea typeface="HG丸ｺﾞｼｯｸM-PRO" panose="020F0600000000000000" pitchFamily="50" charset="-128"/>
                <a:cs typeface="メイリオ" panose="020B0604030504040204" pitchFamily="50" charset="-128"/>
              </a:rPr>
              <a:t>　ポリオ</a:t>
            </a:r>
            <a:r>
              <a:rPr lang="ja-JP" altLang="en-US" sz="2400" dirty="0">
                <a:latin typeface="HG丸ｺﾞｼｯｸM-PRO" panose="020F0600000000000000" pitchFamily="50" charset="-128"/>
                <a:ea typeface="HG丸ｺﾞｼｯｸM-PRO" panose="020F0600000000000000" pitchFamily="50" charset="-128"/>
                <a:cs typeface="メイリオ" panose="020B0604030504040204" pitchFamily="50" charset="-128"/>
              </a:rPr>
              <a:t>（急性灰白髄炎）</a:t>
            </a:r>
            <a:r>
              <a:rPr lang="ja-JP" altLang="en-US" sz="2400" dirty="0" smtClean="0">
                <a:latin typeface="HG丸ｺﾞｼｯｸM-PRO" panose="020F0600000000000000" pitchFamily="50" charset="-128"/>
                <a:ea typeface="HG丸ｺﾞｼｯｸM-PRO" panose="020F0600000000000000" pitchFamily="50" charset="-128"/>
                <a:cs typeface="メイリオ" panose="020B0604030504040204" pitchFamily="50" charset="-128"/>
              </a:rPr>
              <a:t>は、非常</a:t>
            </a:r>
            <a:r>
              <a:rPr lang="ja-JP" altLang="en-US" sz="2400" dirty="0">
                <a:latin typeface="HG丸ｺﾞｼｯｸM-PRO" panose="020F0600000000000000" pitchFamily="50" charset="-128"/>
                <a:ea typeface="HG丸ｺﾞｼｯｸM-PRO" panose="020F0600000000000000" pitchFamily="50" charset="-128"/>
                <a:cs typeface="メイリオ" panose="020B0604030504040204" pitchFamily="50" charset="-128"/>
              </a:rPr>
              <a:t>に感染性の高い病気であり、特に感染しやすいのは５歳未満の子どもです</a:t>
            </a:r>
            <a:r>
              <a:rPr lang="ja-JP" altLang="en-US" sz="2400" dirty="0" smtClean="0">
                <a:latin typeface="HG丸ｺﾞｼｯｸM-PRO" panose="020F0600000000000000" pitchFamily="50" charset="-128"/>
                <a:ea typeface="HG丸ｺﾞｼｯｸM-PRO" panose="020F0600000000000000" pitchFamily="50" charset="-128"/>
                <a:cs typeface="メイリオ" panose="020B0604030504040204" pitchFamily="50" charset="-128"/>
              </a:rPr>
              <a:t>。</a:t>
            </a:r>
            <a:endParaRPr lang="en-US" altLang="ja-JP" sz="2400" dirty="0" smtClean="0">
              <a:latin typeface="HG丸ｺﾞｼｯｸM-PRO" panose="020F0600000000000000" pitchFamily="50" charset="-128"/>
              <a:ea typeface="HG丸ｺﾞｼｯｸM-PRO" panose="020F0600000000000000" pitchFamily="50" charset="-128"/>
              <a:cs typeface="メイリオ" panose="020B0604030504040204" pitchFamily="50" charset="-128"/>
            </a:endParaRPr>
          </a:p>
          <a:p>
            <a:pPr>
              <a:lnSpc>
                <a:spcPts val="3800"/>
              </a:lnSpc>
            </a:pPr>
            <a:endParaRPr lang="en-US" altLang="ja-JP" sz="2400" dirty="0">
              <a:latin typeface="HG丸ｺﾞｼｯｸM-PRO" panose="020F0600000000000000" pitchFamily="50" charset="-128"/>
              <a:ea typeface="HG丸ｺﾞｼｯｸM-PRO" panose="020F0600000000000000" pitchFamily="50" charset="-128"/>
              <a:cs typeface="メイリオ" panose="020B0604030504040204" pitchFamily="50" charset="-128"/>
            </a:endParaRPr>
          </a:p>
          <a:p>
            <a:pPr>
              <a:lnSpc>
                <a:spcPts val="3800"/>
              </a:lnSpc>
            </a:pPr>
            <a:r>
              <a:rPr lang="ja-JP" altLang="en-US" sz="2400" dirty="0" smtClean="0">
                <a:latin typeface="HG丸ｺﾞｼｯｸM-PRO" panose="020F0600000000000000" pitchFamily="50" charset="-128"/>
                <a:ea typeface="HG丸ｺﾞｼｯｸM-PRO" panose="020F0600000000000000" pitchFamily="50" charset="-128"/>
                <a:cs typeface="メイリオ" panose="020B0604030504040204" pitchFamily="50" charset="-128"/>
              </a:rPr>
              <a:t>　日本</a:t>
            </a:r>
            <a:r>
              <a:rPr lang="ja-JP" altLang="en-US" sz="2400" dirty="0">
                <a:latin typeface="HG丸ｺﾞｼｯｸM-PRO" panose="020F0600000000000000" pitchFamily="50" charset="-128"/>
                <a:ea typeface="HG丸ｺﾞｼｯｸM-PRO" panose="020F0600000000000000" pitchFamily="50" charset="-128"/>
                <a:cs typeface="メイリオ" panose="020B0604030504040204" pitchFamily="50" charset="-128"/>
              </a:rPr>
              <a:t>では一般に「小児まひ」と呼ばれることもあります</a:t>
            </a:r>
            <a:r>
              <a:rPr lang="ja-JP" altLang="en-US" sz="2100" dirty="0">
                <a:latin typeface="HG丸ｺﾞｼｯｸM-PRO" panose="020F0600000000000000" pitchFamily="50" charset="-128"/>
                <a:ea typeface="HG丸ｺﾞｼｯｸM-PRO" panose="020F0600000000000000" pitchFamily="50" charset="-128"/>
                <a:cs typeface="メイリオ" panose="020B0604030504040204" pitchFamily="50" charset="-128"/>
              </a:rPr>
              <a:t>。</a:t>
            </a:r>
            <a:endParaRPr lang="ja-JP" altLang="en-US" dirty="0">
              <a:latin typeface="HG丸ｺﾞｼｯｸM-PRO" panose="020F0600000000000000" pitchFamily="50" charset="-128"/>
              <a:ea typeface="HG丸ｺﾞｼｯｸM-PRO" panose="020F0600000000000000" pitchFamily="50" charset="-128"/>
              <a:cs typeface="メイリオ" panose="020B0604030504040204" pitchFamily="50" charset="-128"/>
            </a:endParaRPr>
          </a:p>
        </p:txBody>
      </p:sp>
    </p:spTree>
    <p:extLst>
      <p:ext uri="{BB962C8B-B14F-4D97-AF65-F5344CB8AC3E}">
        <p14:creationId xmlns:p14="http://schemas.microsoft.com/office/powerpoint/2010/main" val="273880990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DE13441D-0EB6-4880-93AE-F77BFA1017F5}"/>
              </a:ext>
            </a:extLst>
          </p:cNvPr>
          <p:cNvSpPr/>
          <p:nvPr/>
        </p:nvSpPr>
        <p:spPr>
          <a:xfrm>
            <a:off x="0" y="0"/>
            <a:ext cx="9144000" cy="811369"/>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dirty="0">
              <a:latin typeface="HG丸ｺﾞｼｯｸM-PRO" panose="020F0600000000000000" pitchFamily="50" charset="-128"/>
              <a:ea typeface="HG丸ｺﾞｼｯｸM-PRO" panose="020F0600000000000000" pitchFamily="50" charset="-128"/>
            </a:endParaRPr>
          </a:p>
        </p:txBody>
      </p:sp>
      <p:sp>
        <p:nvSpPr>
          <p:cNvPr id="4" name="テキスト ボックス 3">
            <a:extLst>
              <a:ext uri="{FF2B5EF4-FFF2-40B4-BE49-F238E27FC236}">
                <a16:creationId xmlns:a16="http://schemas.microsoft.com/office/drawing/2014/main" id="{6AB68ED9-A19F-4800-BE6D-487E31E33F2E}"/>
              </a:ext>
            </a:extLst>
          </p:cNvPr>
          <p:cNvSpPr txBox="1"/>
          <p:nvPr/>
        </p:nvSpPr>
        <p:spPr>
          <a:xfrm>
            <a:off x="-1" y="120583"/>
            <a:ext cx="8308731" cy="507831"/>
          </a:xfrm>
          <a:prstGeom prst="rect">
            <a:avLst/>
          </a:prstGeom>
          <a:noFill/>
        </p:spPr>
        <p:txBody>
          <a:bodyPr wrap="square" rtlCol="0">
            <a:spAutoFit/>
          </a:bodyPr>
          <a:lstStyle/>
          <a:p>
            <a:r>
              <a:rPr lang="ja-JP" altLang="en-US" sz="2700" dirty="0" smtClean="0">
                <a:solidFill>
                  <a:schemeClr val="bg1"/>
                </a:solidFill>
                <a:latin typeface="HG丸ｺﾞｼｯｸM-PRO" panose="020F0600000000000000" pitchFamily="50" charset="-128"/>
                <a:ea typeface="HG丸ｺﾞｼｯｸM-PRO" panose="020F0600000000000000" pitchFamily="50" charset="-128"/>
                <a:cs typeface="メイリオ" panose="020B0604030504040204" pitchFamily="50" charset="-128"/>
              </a:rPr>
              <a:t>アフリカ</a:t>
            </a:r>
            <a:r>
              <a:rPr lang="ja-JP" altLang="en-US" sz="2700" dirty="0">
                <a:solidFill>
                  <a:schemeClr val="bg1"/>
                </a:solidFill>
                <a:latin typeface="HG丸ｺﾞｼｯｸM-PRO" panose="020F0600000000000000" pitchFamily="50" charset="-128"/>
                <a:ea typeface="HG丸ｺﾞｼｯｸM-PRO" panose="020F0600000000000000" pitchFamily="50" charset="-128"/>
                <a:cs typeface="メイリオ" panose="020B0604030504040204" pitchFamily="50" charset="-128"/>
              </a:rPr>
              <a:t>で根絶宣言、残るは南アジアの２</a:t>
            </a:r>
            <a:r>
              <a:rPr lang="ja-JP" altLang="en-US" sz="2700" dirty="0" smtClean="0">
                <a:solidFill>
                  <a:schemeClr val="bg1"/>
                </a:solidFill>
                <a:latin typeface="HG丸ｺﾞｼｯｸM-PRO" panose="020F0600000000000000" pitchFamily="50" charset="-128"/>
                <a:ea typeface="HG丸ｺﾞｼｯｸM-PRO" panose="020F0600000000000000" pitchFamily="50" charset="-128"/>
                <a:cs typeface="メイリオ" panose="020B0604030504040204" pitchFamily="50" charset="-128"/>
              </a:rPr>
              <a:t>国</a:t>
            </a:r>
            <a:endParaRPr lang="ja-JP" altLang="en-US" sz="2700" dirty="0">
              <a:solidFill>
                <a:schemeClr val="bg1"/>
              </a:solidFill>
              <a:latin typeface="HG丸ｺﾞｼｯｸM-PRO" panose="020F0600000000000000" pitchFamily="50" charset="-128"/>
              <a:ea typeface="HG丸ｺﾞｼｯｸM-PRO" panose="020F0600000000000000" pitchFamily="50" charset="-128"/>
              <a:cs typeface="メイリオ" panose="020B0604030504040204" pitchFamily="50" charset="-128"/>
            </a:endParaRPr>
          </a:p>
        </p:txBody>
      </p:sp>
      <p:sp>
        <p:nvSpPr>
          <p:cNvPr id="5" name="正方形/長方形 4"/>
          <p:cNvSpPr/>
          <p:nvPr/>
        </p:nvSpPr>
        <p:spPr>
          <a:xfrm>
            <a:off x="447932" y="955653"/>
            <a:ext cx="8248136" cy="5478423"/>
          </a:xfrm>
          <a:prstGeom prst="rect">
            <a:avLst/>
          </a:prstGeom>
        </p:spPr>
        <p:txBody>
          <a:bodyPr wrap="square">
            <a:spAutoFit/>
          </a:bodyPr>
          <a:lstStyle/>
          <a:p>
            <a:pPr>
              <a:lnSpc>
                <a:spcPts val="3000"/>
              </a:lnSpc>
            </a:pPr>
            <a:r>
              <a:rPr lang="ja-JP" altLang="en-US" sz="2100" b="1" dirty="0">
                <a:latin typeface="HG丸ｺﾞｼｯｸM-PRO" panose="020F0600000000000000" pitchFamily="50" charset="-128"/>
                <a:ea typeface="HG丸ｺﾞｼｯｸM-PRO" panose="020F0600000000000000" pitchFamily="50" charset="-128"/>
                <a:cs typeface="メイリオ" panose="020B0604030504040204" pitchFamily="50" charset="-128"/>
              </a:rPr>
              <a:t> </a:t>
            </a:r>
            <a:r>
              <a:rPr lang="ja-JP" altLang="en-US" sz="2100" b="1" dirty="0" smtClean="0">
                <a:latin typeface="HG丸ｺﾞｼｯｸM-PRO" panose="020F0600000000000000" pitchFamily="50" charset="-128"/>
                <a:ea typeface="HG丸ｺﾞｼｯｸM-PRO" panose="020F0600000000000000" pitchFamily="50" charset="-128"/>
                <a:cs typeface="メイリオ" panose="020B0604030504040204" pitchFamily="50" charset="-128"/>
              </a:rPr>
              <a:t>　</a:t>
            </a:r>
            <a:r>
              <a:rPr lang="en-US" altLang="ja-JP" sz="2000" dirty="0" smtClean="0">
                <a:latin typeface="HG丸ｺﾞｼｯｸM-PRO" panose="020F0600000000000000" pitchFamily="50" charset="-128"/>
                <a:ea typeface="HG丸ｺﾞｼｯｸM-PRO" panose="020F0600000000000000" pitchFamily="50" charset="-128"/>
                <a:cs typeface="メイリオ" panose="020B0604030504040204" pitchFamily="50" charset="-128"/>
              </a:rPr>
              <a:t>2020</a:t>
            </a:r>
            <a:r>
              <a:rPr lang="ja-JP" altLang="en-US" sz="2000" dirty="0">
                <a:latin typeface="HG丸ｺﾞｼｯｸM-PRO" panose="020F0600000000000000" pitchFamily="50" charset="-128"/>
                <a:ea typeface="HG丸ｺﾞｼｯｸM-PRO" panose="020F0600000000000000" pitchFamily="50" charset="-128"/>
                <a:cs typeface="メイリオ" panose="020B0604030504040204" pitchFamily="50" charset="-128"/>
              </a:rPr>
              <a:t>年</a:t>
            </a:r>
            <a:r>
              <a:rPr lang="en-US" altLang="ja-JP" sz="2000" dirty="0">
                <a:latin typeface="HG丸ｺﾞｼｯｸM-PRO" panose="020F0600000000000000" pitchFamily="50" charset="-128"/>
                <a:ea typeface="HG丸ｺﾞｼｯｸM-PRO" panose="020F0600000000000000" pitchFamily="50" charset="-128"/>
                <a:cs typeface="メイリオ" panose="020B0604030504040204" pitchFamily="50" charset="-128"/>
              </a:rPr>
              <a:t>8</a:t>
            </a:r>
            <a:r>
              <a:rPr lang="ja-JP" altLang="en-US" sz="2000" dirty="0">
                <a:latin typeface="HG丸ｺﾞｼｯｸM-PRO" panose="020F0600000000000000" pitchFamily="50" charset="-128"/>
                <a:ea typeface="HG丸ｺﾞｼｯｸM-PRO" panose="020F0600000000000000" pitchFamily="50" charset="-128"/>
                <a:cs typeface="メイリオ" panose="020B0604030504040204" pitchFamily="50" charset="-128"/>
              </a:rPr>
              <a:t>月</a:t>
            </a:r>
            <a:r>
              <a:rPr lang="en-US" altLang="ja-JP" sz="2000" dirty="0">
                <a:latin typeface="HG丸ｺﾞｼｯｸM-PRO" panose="020F0600000000000000" pitchFamily="50" charset="-128"/>
                <a:ea typeface="HG丸ｺﾞｼｯｸM-PRO" panose="020F0600000000000000" pitchFamily="50" charset="-128"/>
                <a:cs typeface="メイリオ" panose="020B0604030504040204" pitchFamily="50" charset="-128"/>
              </a:rPr>
              <a:t>25</a:t>
            </a:r>
            <a:r>
              <a:rPr lang="ja-JP" altLang="en-US" sz="2000" dirty="0">
                <a:latin typeface="HG丸ｺﾞｼｯｸM-PRO" panose="020F0600000000000000" pitchFamily="50" charset="-128"/>
                <a:ea typeface="HG丸ｺﾞｼｯｸM-PRO" panose="020F0600000000000000" pitchFamily="50" charset="-128"/>
                <a:cs typeface="メイリオ" panose="020B0604030504040204" pitchFamily="50" charset="-128"/>
              </a:rPr>
              <a:t>日新型コロナウイルス流行の中、</a:t>
            </a:r>
            <a:r>
              <a:rPr lang="en-US" altLang="ja-JP" sz="2000" dirty="0">
                <a:latin typeface="HG丸ｺﾞｼｯｸM-PRO" panose="020F0600000000000000" pitchFamily="50" charset="-128"/>
                <a:ea typeface="HG丸ｺﾞｼｯｸM-PRO" panose="020F0600000000000000" pitchFamily="50" charset="-128"/>
                <a:cs typeface="メイリオ" panose="020B0604030504040204" pitchFamily="50" charset="-128"/>
              </a:rPr>
              <a:t>WHO</a:t>
            </a:r>
            <a:r>
              <a:rPr lang="ja-JP" altLang="en-US" sz="2000" dirty="0">
                <a:latin typeface="HG丸ｺﾞｼｯｸM-PRO" panose="020F0600000000000000" pitchFamily="50" charset="-128"/>
                <a:ea typeface="HG丸ｺﾞｼｯｸM-PRO" panose="020F0600000000000000" pitchFamily="50" charset="-128"/>
                <a:cs typeface="メイリオ" panose="020B0604030504040204" pitchFamily="50" charset="-128"/>
              </a:rPr>
              <a:t>より</a:t>
            </a:r>
            <a:r>
              <a:rPr lang="en-US" altLang="ja-JP" sz="2000" dirty="0">
                <a:solidFill>
                  <a:srgbClr val="00B0F0"/>
                </a:solidFill>
                <a:latin typeface="HG丸ｺﾞｼｯｸM-PRO" panose="020F0600000000000000" pitchFamily="50" charset="-128"/>
                <a:ea typeface="HG丸ｺﾞｼｯｸM-PRO" panose="020F0600000000000000" pitchFamily="50" charset="-128"/>
                <a:cs typeface="メイリオ" panose="020B0604030504040204" pitchFamily="50" charset="-128"/>
              </a:rPr>
              <a:t>〝</a:t>
            </a:r>
            <a:r>
              <a:rPr lang="ja-JP" altLang="en-US" sz="2000" dirty="0">
                <a:solidFill>
                  <a:srgbClr val="00B0F0"/>
                </a:solidFill>
                <a:latin typeface="HG丸ｺﾞｼｯｸM-PRO" panose="020F0600000000000000" pitchFamily="50" charset="-128"/>
                <a:ea typeface="HG丸ｺﾞｼｯｸM-PRO" panose="020F0600000000000000" pitchFamily="50" charset="-128"/>
                <a:cs typeface="メイリオ" panose="020B0604030504040204" pitchFamily="50" charset="-128"/>
              </a:rPr>
              <a:t>アフリカ地域の野生型ポリオ根絶宣言</a:t>
            </a:r>
            <a:r>
              <a:rPr lang="en-US" altLang="ja-JP" sz="2000" dirty="0">
                <a:solidFill>
                  <a:srgbClr val="00B0F0"/>
                </a:solidFill>
                <a:latin typeface="HG丸ｺﾞｼｯｸM-PRO" panose="020F0600000000000000" pitchFamily="50" charset="-128"/>
                <a:ea typeface="HG丸ｺﾞｼｯｸM-PRO" panose="020F0600000000000000" pitchFamily="50" charset="-128"/>
                <a:cs typeface="メイリオ" panose="020B0604030504040204" pitchFamily="50" charset="-128"/>
              </a:rPr>
              <a:t>〟</a:t>
            </a:r>
            <a:r>
              <a:rPr lang="ja-JP" altLang="en-US" sz="2000" dirty="0">
                <a:latin typeface="HG丸ｺﾞｼｯｸM-PRO" panose="020F0600000000000000" pitchFamily="50" charset="-128"/>
                <a:ea typeface="HG丸ｺﾞｼｯｸM-PRO" panose="020F0600000000000000" pitchFamily="50" charset="-128"/>
                <a:cs typeface="メイリオ" panose="020B0604030504040204" pitchFamily="50" charset="-128"/>
              </a:rPr>
              <a:t>という久しぶりに明るいニュースが発表されました。</a:t>
            </a:r>
          </a:p>
          <a:p>
            <a:pPr>
              <a:lnSpc>
                <a:spcPts val="3000"/>
              </a:lnSpc>
            </a:pPr>
            <a:r>
              <a:rPr lang="ja-JP" altLang="en-US" sz="2000" dirty="0">
                <a:latin typeface="HG丸ｺﾞｼｯｸM-PRO" panose="020F0600000000000000" pitchFamily="50" charset="-128"/>
                <a:ea typeface="HG丸ｺﾞｼｯｸM-PRO" panose="020F0600000000000000" pitchFamily="50" charset="-128"/>
                <a:cs typeface="メイリオ" panose="020B0604030504040204" pitchFamily="50" charset="-128"/>
              </a:rPr>
              <a:t> </a:t>
            </a:r>
            <a:r>
              <a:rPr lang="ja-JP" altLang="en-US" sz="2000" dirty="0" smtClean="0">
                <a:latin typeface="HG丸ｺﾞｼｯｸM-PRO" panose="020F0600000000000000" pitchFamily="50" charset="-128"/>
                <a:ea typeface="HG丸ｺﾞｼｯｸM-PRO" panose="020F0600000000000000" pitchFamily="50" charset="-128"/>
                <a:cs typeface="メイリオ" panose="020B0604030504040204" pitchFamily="50" charset="-128"/>
              </a:rPr>
              <a:t> </a:t>
            </a:r>
            <a:endParaRPr lang="en-US" altLang="ja-JP" sz="2000" dirty="0" smtClean="0">
              <a:latin typeface="HG丸ｺﾞｼｯｸM-PRO" panose="020F0600000000000000" pitchFamily="50" charset="-128"/>
              <a:ea typeface="HG丸ｺﾞｼｯｸM-PRO" panose="020F0600000000000000" pitchFamily="50" charset="-128"/>
              <a:cs typeface="メイリオ" panose="020B0604030504040204" pitchFamily="50" charset="-128"/>
            </a:endParaRPr>
          </a:p>
          <a:p>
            <a:pPr>
              <a:lnSpc>
                <a:spcPts val="3000"/>
              </a:lnSpc>
            </a:pPr>
            <a:r>
              <a:rPr lang="ja-JP" altLang="en-US" sz="2000" dirty="0" smtClean="0">
                <a:latin typeface="HG丸ｺﾞｼｯｸM-PRO" panose="020F0600000000000000" pitchFamily="50" charset="-128"/>
                <a:ea typeface="HG丸ｺﾞｼｯｸM-PRO" panose="020F0600000000000000" pitchFamily="50" charset="-128"/>
                <a:cs typeface="メイリオ" panose="020B0604030504040204" pitchFamily="50" charset="-128"/>
              </a:rPr>
              <a:t>　</a:t>
            </a:r>
            <a:r>
              <a:rPr lang="en-US" altLang="ja-JP" sz="2000" dirty="0" smtClean="0">
                <a:latin typeface="HG丸ｺﾞｼｯｸM-PRO" panose="020F0600000000000000" pitchFamily="50" charset="-128"/>
                <a:ea typeface="HG丸ｺﾞｼｯｸM-PRO" panose="020F0600000000000000" pitchFamily="50" charset="-128"/>
                <a:cs typeface="メイリオ" panose="020B0604030504040204" pitchFamily="50" charset="-128"/>
              </a:rPr>
              <a:t>1979</a:t>
            </a:r>
            <a:r>
              <a:rPr lang="ja-JP" altLang="en-US" sz="2000" dirty="0">
                <a:latin typeface="HG丸ｺﾞｼｯｸM-PRO" panose="020F0600000000000000" pitchFamily="50" charset="-128"/>
                <a:ea typeface="HG丸ｺﾞｼｯｸM-PRO" panose="020F0600000000000000" pitchFamily="50" charset="-128"/>
                <a:cs typeface="メイリオ" panose="020B0604030504040204" pitchFamily="50" charset="-128"/>
              </a:rPr>
              <a:t>年ロータリークラブがフィリピンで</a:t>
            </a:r>
            <a:r>
              <a:rPr lang="en-US" altLang="ja-JP" sz="2000" dirty="0">
                <a:latin typeface="HG丸ｺﾞｼｯｸM-PRO" panose="020F0600000000000000" pitchFamily="50" charset="-128"/>
                <a:ea typeface="HG丸ｺﾞｼｯｸM-PRO" panose="020F0600000000000000" pitchFamily="50" charset="-128"/>
                <a:cs typeface="メイリオ" panose="020B0604030504040204" pitchFamily="50" charset="-128"/>
              </a:rPr>
              <a:t>600</a:t>
            </a:r>
            <a:r>
              <a:rPr lang="ja-JP" altLang="en-US" sz="2000" dirty="0">
                <a:latin typeface="HG丸ｺﾞｼｯｸM-PRO" panose="020F0600000000000000" pitchFamily="50" charset="-128"/>
                <a:ea typeface="HG丸ｺﾞｼｯｸM-PRO" panose="020F0600000000000000" pitchFamily="50" charset="-128"/>
                <a:cs typeface="メイリオ" panose="020B0604030504040204" pitchFamily="50" charset="-128"/>
              </a:rPr>
              <a:t>万人以上の子供達にポリオワクチンを投与して以来、また一歩大きくポリオフリーの世界に近づくことができました。</a:t>
            </a:r>
          </a:p>
          <a:p>
            <a:pPr>
              <a:lnSpc>
                <a:spcPts val="3000"/>
              </a:lnSpc>
            </a:pPr>
            <a:endParaRPr lang="en-US" altLang="ja-JP" sz="2000" dirty="0" smtClean="0">
              <a:solidFill>
                <a:srgbClr val="00B0F0"/>
              </a:solidFill>
              <a:latin typeface="HG丸ｺﾞｼｯｸM-PRO" panose="020F0600000000000000" pitchFamily="50" charset="-128"/>
              <a:ea typeface="HG丸ｺﾞｼｯｸM-PRO" panose="020F0600000000000000" pitchFamily="50" charset="-128"/>
              <a:cs typeface="メイリオ" panose="020B0604030504040204" pitchFamily="50" charset="-128"/>
            </a:endParaRPr>
          </a:p>
          <a:p>
            <a:pPr>
              <a:lnSpc>
                <a:spcPts val="3000"/>
              </a:lnSpc>
            </a:pPr>
            <a:r>
              <a:rPr lang="ja-JP" altLang="en-US" sz="2000" dirty="0" smtClean="0">
                <a:solidFill>
                  <a:srgbClr val="00B0F0"/>
                </a:solidFill>
                <a:latin typeface="HG丸ｺﾞｼｯｸM-PRO" panose="020F0600000000000000" pitchFamily="50" charset="-128"/>
                <a:ea typeface="HG丸ｺﾞｼｯｸM-PRO" panose="020F0600000000000000" pitchFamily="50" charset="-128"/>
                <a:cs typeface="メイリオ" panose="020B0604030504040204" pitchFamily="50" charset="-128"/>
              </a:rPr>
              <a:t>　この</a:t>
            </a:r>
            <a:r>
              <a:rPr lang="ja-JP" altLang="en-US" sz="2000" dirty="0">
                <a:solidFill>
                  <a:srgbClr val="00B0F0"/>
                </a:solidFill>
                <a:latin typeface="HG丸ｺﾞｼｯｸM-PRO" panose="020F0600000000000000" pitchFamily="50" charset="-128"/>
                <a:ea typeface="HG丸ｺﾞｼｯｸM-PRO" panose="020F0600000000000000" pitchFamily="50" charset="-128"/>
                <a:cs typeface="メイリオ" panose="020B0604030504040204" pitchFamily="50" charset="-128"/>
              </a:rPr>
              <a:t>快挙は数十年にわたり根絶活動を推進してきた世界中の無数のロータリアンとパートナー団体（</a:t>
            </a:r>
            <a:r>
              <a:rPr lang="en-US" altLang="ja-JP" sz="2000" dirty="0">
                <a:solidFill>
                  <a:srgbClr val="00B0F0"/>
                </a:solidFill>
                <a:latin typeface="HG丸ｺﾞｼｯｸM-PRO" panose="020F0600000000000000" pitchFamily="50" charset="-128"/>
                <a:ea typeface="HG丸ｺﾞｼｯｸM-PRO" panose="020F0600000000000000" pitchFamily="50" charset="-128"/>
                <a:cs typeface="メイリオ" panose="020B0604030504040204" pitchFamily="50" charset="-128"/>
              </a:rPr>
              <a:t>WHO</a:t>
            </a:r>
            <a:r>
              <a:rPr lang="ja-JP" altLang="en-US" sz="2000" dirty="0">
                <a:solidFill>
                  <a:srgbClr val="00B0F0"/>
                </a:solidFill>
                <a:latin typeface="HG丸ｺﾞｼｯｸM-PRO" panose="020F0600000000000000" pitchFamily="50" charset="-128"/>
                <a:ea typeface="HG丸ｺﾞｼｯｸM-PRO" panose="020F0600000000000000" pitchFamily="50" charset="-128"/>
                <a:cs typeface="メイリオ" panose="020B0604030504040204" pitchFamily="50" charset="-128"/>
              </a:rPr>
              <a:t>・</a:t>
            </a:r>
            <a:r>
              <a:rPr lang="en-US" altLang="ja-JP" sz="2000" dirty="0">
                <a:solidFill>
                  <a:srgbClr val="00B0F0"/>
                </a:solidFill>
                <a:latin typeface="HG丸ｺﾞｼｯｸM-PRO" panose="020F0600000000000000" pitchFamily="50" charset="-128"/>
                <a:ea typeface="HG丸ｺﾞｼｯｸM-PRO" panose="020F0600000000000000" pitchFamily="50" charset="-128"/>
                <a:cs typeface="メイリオ" panose="020B0604030504040204" pitchFamily="50" charset="-128"/>
              </a:rPr>
              <a:t>UNICEF</a:t>
            </a:r>
            <a:r>
              <a:rPr lang="ja-JP" altLang="en-US" sz="2000" dirty="0">
                <a:solidFill>
                  <a:srgbClr val="00B0F0"/>
                </a:solidFill>
                <a:latin typeface="HG丸ｺﾞｼｯｸM-PRO" panose="020F0600000000000000" pitchFamily="50" charset="-128"/>
                <a:ea typeface="HG丸ｺﾞｼｯｸM-PRO" panose="020F0600000000000000" pitchFamily="50" charset="-128"/>
                <a:cs typeface="メイリオ" panose="020B0604030504040204" pitchFamily="50" charset="-128"/>
              </a:rPr>
              <a:t>・</a:t>
            </a:r>
            <a:r>
              <a:rPr lang="en-US" altLang="ja-JP" sz="2000" dirty="0">
                <a:solidFill>
                  <a:srgbClr val="00B0F0"/>
                </a:solidFill>
                <a:latin typeface="HG丸ｺﾞｼｯｸM-PRO" panose="020F0600000000000000" pitchFamily="50" charset="-128"/>
                <a:ea typeface="HG丸ｺﾞｼｯｸM-PRO" panose="020F0600000000000000" pitchFamily="50" charset="-128"/>
                <a:cs typeface="メイリオ" panose="020B0604030504040204" pitchFamily="50" charset="-128"/>
              </a:rPr>
              <a:t>CDC</a:t>
            </a:r>
            <a:r>
              <a:rPr lang="ja-JP" altLang="en-US" sz="2000" dirty="0">
                <a:solidFill>
                  <a:srgbClr val="00B0F0"/>
                </a:solidFill>
                <a:latin typeface="HG丸ｺﾞｼｯｸM-PRO" panose="020F0600000000000000" pitchFamily="50" charset="-128"/>
                <a:ea typeface="HG丸ｺﾞｼｯｸM-PRO" panose="020F0600000000000000" pitchFamily="50" charset="-128"/>
                <a:cs typeface="メイリオ" panose="020B0604030504040204" pitchFamily="50" charset="-128"/>
              </a:rPr>
              <a:t>（米国疾病対策センター）・ビル＆メリンダ ゲイツ財団 </a:t>
            </a:r>
            <a:r>
              <a:rPr lang="en-US" altLang="ja-JP" sz="2000" dirty="0">
                <a:solidFill>
                  <a:srgbClr val="00B0F0"/>
                </a:solidFill>
                <a:latin typeface="HG丸ｺﾞｼｯｸM-PRO" panose="020F0600000000000000" pitchFamily="50" charset="-128"/>
                <a:ea typeface="HG丸ｺﾞｼｯｸM-PRO" panose="020F0600000000000000" pitchFamily="50" charset="-128"/>
                <a:cs typeface="メイリオ" panose="020B0604030504040204" pitchFamily="50" charset="-128"/>
              </a:rPr>
              <a:t>etc.</a:t>
            </a:r>
            <a:r>
              <a:rPr lang="ja-JP" altLang="en-US" sz="2000" dirty="0">
                <a:solidFill>
                  <a:srgbClr val="00B0F0"/>
                </a:solidFill>
                <a:latin typeface="HG丸ｺﾞｼｯｸM-PRO" panose="020F0600000000000000" pitchFamily="50" charset="-128"/>
                <a:ea typeface="HG丸ｺﾞｼｯｸM-PRO" panose="020F0600000000000000" pitchFamily="50" charset="-128"/>
                <a:cs typeface="メイリオ" panose="020B0604030504040204" pitchFamily="50" charset="-128"/>
              </a:rPr>
              <a:t>）の大きな成果です。</a:t>
            </a:r>
            <a:r>
              <a:rPr lang="ja-JP" altLang="en-US" sz="2000" dirty="0">
                <a:latin typeface="HG丸ｺﾞｼｯｸM-PRO" panose="020F0600000000000000" pitchFamily="50" charset="-128"/>
                <a:ea typeface="HG丸ｺﾞｼｯｸM-PRO" panose="020F0600000000000000" pitchFamily="50" charset="-128"/>
                <a:cs typeface="メイリオ" panose="020B0604030504040204" pitchFamily="50" charset="-128"/>
              </a:rPr>
              <a:t>ポリオ根絶のために築かれたこのネットワーク（</a:t>
            </a:r>
            <a:r>
              <a:rPr lang="en-US" altLang="ja-JP" sz="2000" dirty="0">
                <a:latin typeface="HG丸ｺﾞｼｯｸM-PRO" panose="020F0600000000000000" pitchFamily="50" charset="-128"/>
                <a:ea typeface="HG丸ｺﾞｼｯｸM-PRO" panose="020F0600000000000000" pitchFamily="50" charset="-128"/>
                <a:cs typeface="メイリオ" panose="020B0604030504040204" pitchFamily="50" charset="-128"/>
              </a:rPr>
              <a:t>GPEI</a:t>
            </a:r>
            <a:r>
              <a:rPr lang="ja-JP" altLang="en-US" sz="2000" dirty="0">
                <a:latin typeface="HG丸ｺﾞｼｯｸM-PRO" panose="020F0600000000000000" pitchFamily="50" charset="-128"/>
                <a:ea typeface="HG丸ｺﾞｼｯｸM-PRO" panose="020F0600000000000000" pitchFamily="50" charset="-128"/>
                <a:cs typeface="メイリオ" panose="020B0604030504040204" pitchFamily="50" charset="-128"/>
              </a:rPr>
              <a:t>）は</a:t>
            </a:r>
            <a:r>
              <a:rPr lang="en-US" altLang="ja-JP" sz="2000" dirty="0">
                <a:latin typeface="HG丸ｺﾞｼｯｸM-PRO" panose="020F0600000000000000" pitchFamily="50" charset="-128"/>
                <a:ea typeface="HG丸ｺﾞｼｯｸM-PRO" panose="020F0600000000000000" pitchFamily="50" charset="-128"/>
                <a:cs typeface="メイリオ" panose="020B0604030504040204" pitchFamily="50" charset="-128"/>
              </a:rPr>
              <a:t>2014</a:t>
            </a:r>
            <a:r>
              <a:rPr lang="ja-JP" altLang="en-US" sz="2000" dirty="0">
                <a:latin typeface="HG丸ｺﾞｼｯｸM-PRO" panose="020F0600000000000000" pitchFamily="50" charset="-128"/>
                <a:ea typeface="HG丸ｺﾞｼｯｸM-PRO" panose="020F0600000000000000" pitchFamily="50" charset="-128"/>
                <a:cs typeface="メイリオ" panose="020B0604030504040204" pitchFamily="50" charset="-128"/>
              </a:rPr>
              <a:t>年のエボラ出血熱の封じ込めや、今回の新型コロナウイルス対策にも役立てられています</a:t>
            </a:r>
            <a:r>
              <a:rPr lang="ja-JP" altLang="en-US" sz="2000" dirty="0" smtClean="0">
                <a:latin typeface="HG丸ｺﾞｼｯｸM-PRO" panose="020F0600000000000000" pitchFamily="50" charset="-128"/>
                <a:ea typeface="HG丸ｺﾞｼｯｸM-PRO" panose="020F0600000000000000" pitchFamily="50" charset="-128"/>
                <a:cs typeface="メイリオ" panose="020B0604030504040204" pitchFamily="50" charset="-128"/>
              </a:rPr>
              <a:t>。　</a:t>
            </a:r>
            <a:endParaRPr lang="ja-JP" altLang="en-US" sz="2000" dirty="0">
              <a:latin typeface="HG丸ｺﾞｼｯｸM-PRO" panose="020F0600000000000000" pitchFamily="50" charset="-128"/>
              <a:ea typeface="HG丸ｺﾞｼｯｸM-PRO" panose="020F0600000000000000" pitchFamily="50" charset="-128"/>
              <a:cs typeface="メイリオ" panose="020B0604030504040204" pitchFamily="50" charset="-128"/>
            </a:endParaRPr>
          </a:p>
        </p:txBody>
      </p:sp>
    </p:spTree>
    <p:extLst>
      <p:ext uri="{BB962C8B-B14F-4D97-AF65-F5344CB8AC3E}">
        <p14:creationId xmlns:p14="http://schemas.microsoft.com/office/powerpoint/2010/main" val="288165333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表 10">
            <a:extLst>
              <a:ext uri="{FF2B5EF4-FFF2-40B4-BE49-F238E27FC236}">
                <a16:creationId xmlns:a16="http://schemas.microsoft.com/office/drawing/2014/main" id="{7F3A3330-3EFB-4DBE-8015-D3D1826A60A3}"/>
              </a:ext>
            </a:extLst>
          </p:cNvPr>
          <p:cNvGraphicFramePr>
            <a:graphicFrameLocks noGrp="1"/>
          </p:cNvGraphicFramePr>
          <p:nvPr>
            <p:extLst>
              <p:ext uri="{D42A27DB-BD31-4B8C-83A1-F6EECF244321}">
                <p14:modId xmlns:p14="http://schemas.microsoft.com/office/powerpoint/2010/main" val="3615732642"/>
              </p:ext>
            </p:extLst>
          </p:nvPr>
        </p:nvGraphicFramePr>
        <p:xfrm>
          <a:off x="257553" y="2005759"/>
          <a:ext cx="5332740" cy="3223706"/>
        </p:xfrm>
        <a:graphic>
          <a:graphicData uri="http://schemas.openxmlformats.org/drawingml/2006/table">
            <a:tbl>
              <a:tblPr firstRow="1" bandRow="1">
                <a:tableStyleId>{FABFCF23-3B69-468F-B69F-88F6DE6A72F2}</a:tableStyleId>
              </a:tblPr>
              <a:tblGrid>
                <a:gridCol w="1544760">
                  <a:extLst>
                    <a:ext uri="{9D8B030D-6E8A-4147-A177-3AD203B41FA5}">
                      <a16:colId xmlns:a16="http://schemas.microsoft.com/office/drawing/2014/main" val="20000"/>
                    </a:ext>
                  </a:extLst>
                </a:gridCol>
                <a:gridCol w="1052739">
                  <a:extLst>
                    <a:ext uri="{9D8B030D-6E8A-4147-A177-3AD203B41FA5}">
                      <a16:colId xmlns:a16="http://schemas.microsoft.com/office/drawing/2014/main" val="20001"/>
                    </a:ext>
                  </a:extLst>
                </a:gridCol>
                <a:gridCol w="911747">
                  <a:extLst>
                    <a:ext uri="{9D8B030D-6E8A-4147-A177-3AD203B41FA5}">
                      <a16:colId xmlns:a16="http://schemas.microsoft.com/office/drawing/2014/main" val="3351370969"/>
                    </a:ext>
                  </a:extLst>
                </a:gridCol>
                <a:gridCol w="911747">
                  <a:extLst>
                    <a:ext uri="{9D8B030D-6E8A-4147-A177-3AD203B41FA5}">
                      <a16:colId xmlns:a16="http://schemas.microsoft.com/office/drawing/2014/main" val="3764921345"/>
                    </a:ext>
                  </a:extLst>
                </a:gridCol>
                <a:gridCol w="911747">
                  <a:extLst>
                    <a:ext uri="{9D8B030D-6E8A-4147-A177-3AD203B41FA5}">
                      <a16:colId xmlns:a16="http://schemas.microsoft.com/office/drawing/2014/main" val="20002"/>
                    </a:ext>
                  </a:extLst>
                </a:gridCol>
              </a:tblGrid>
              <a:tr h="698582">
                <a:tc>
                  <a:txBody>
                    <a:bodyPr/>
                    <a:lstStyle/>
                    <a:p>
                      <a:pPr algn="ctr"/>
                      <a:r>
                        <a:rPr kumimoji="1" lang="ja-JP" altLang="en-US" sz="1800" dirty="0">
                          <a:solidFill>
                            <a:schemeClr val="bg1"/>
                          </a:solidFill>
                          <a:latin typeface="HG丸ｺﾞｼｯｸM-PRO" panose="020F0600000000000000" pitchFamily="50" charset="-128"/>
                          <a:ea typeface="HG丸ｺﾞｼｯｸM-PRO" panose="020F0600000000000000" pitchFamily="50" charset="-128"/>
                        </a:rPr>
                        <a:t>国　名</a:t>
                      </a:r>
                      <a:endParaRPr kumimoji="1" lang="ja-JP" altLang="en-US" sz="2100" dirty="0">
                        <a:solidFill>
                          <a:schemeClr val="bg1"/>
                        </a:solidFill>
                        <a:latin typeface="HG丸ｺﾞｼｯｸM-PRO" panose="020F0600000000000000" pitchFamily="50" charset="-128"/>
                        <a:ea typeface="HG丸ｺﾞｼｯｸM-PRO" panose="020F0600000000000000" pitchFamily="50" charset="-128"/>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FF"/>
                    </a:solidFill>
                  </a:tcPr>
                </a:tc>
                <a:tc>
                  <a:txBody>
                    <a:bodyPr/>
                    <a:lstStyle/>
                    <a:p>
                      <a:pPr algn="ctr"/>
                      <a:r>
                        <a:rPr kumimoji="1" lang="en-US" altLang="ja-JP" sz="1400" dirty="0">
                          <a:solidFill>
                            <a:schemeClr val="bg1"/>
                          </a:solidFill>
                          <a:latin typeface="HG丸ｺﾞｼｯｸM-PRO" panose="020F0600000000000000" pitchFamily="50" charset="-128"/>
                          <a:ea typeface="HG丸ｺﾞｼｯｸM-PRO" panose="020F0600000000000000" pitchFamily="50" charset="-128"/>
                        </a:rPr>
                        <a:t>2020</a:t>
                      </a:r>
                    </a:p>
                    <a:p>
                      <a:pPr algn="ctr"/>
                      <a:r>
                        <a:rPr kumimoji="1" lang="en-US" altLang="ja-JP" sz="1400" dirty="0">
                          <a:solidFill>
                            <a:schemeClr val="bg1"/>
                          </a:solidFill>
                          <a:latin typeface="HG丸ｺﾞｼｯｸM-PRO" panose="020F0600000000000000" pitchFamily="50" charset="-128"/>
                          <a:ea typeface="HG丸ｺﾞｼｯｸM-PRO" panose="020F0600000000000000" pitchFamily="50" charset="-128"/>
                        </a:rPr>
                        <a:t>9/22</a:t>
                      </a:r>
                      <a:r>
                        <a:rPr kumimoji="1" lang="ja-JP" altLang="en-US" sz="1400" dirty="0">
                          <a:solidFill>
                            <a:schemeClr val="bg1"/>
                          </a:solidFill>
                          <a:latin typeface="HG丸ｺﾞｼｯｸM-PRO" panose="020F0600000000000000" pitchFamily="50" charset="-128"/>
                          <a:ea typeface="HG丸ｺﾞｼｯｸM-PRO" panose="020F0600000000000000" pitchFamily="50" charset="-128"/>
                        </a:rPr>
                        <a:t>現在</a:t>
                      </a:r>
                      <a:endParaRPr kumimoji="1" lang="en-US" altLang="ja-JP" sz="1100" dirty="0">
                        <a:solidFill>
                          <a:schemeClr val="bg1"/>
                        </a:solidFill>
                        <a:latin typeface="HG丸ｺﾞｼｯｸM-PRO" panose="020F0600000000000000" pitchFamily="50" charset="-128"/>
                        <a:ea typeface="HG丸ｺﾞｼｯｸM-PRO" panose="020F0600000000000000" pitchFamily="50" charset="-128"/>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FF"/>
                    </a:solidFill>
                  </a:tcPr>
                </a:tc>
                <a:tc>
                  <a:txBody>
                    <a:bodyPr/>
                    <a:lstStyle/>
                    <a:p>
                      <a:pPr algn="ctr"/>
                      <a:r>
                        <a:rPr kumimoji="1" lang="en-US" altLang="ja-JP" sz="1500" dirty="0">
                          <a:solidFill>
                            <a:schemeClr val="bg1"/>
                          </a:solidFill>
                          <a:latin typeface="HG丸ｺﾞｼｯｸM-PRO" panose="020F0600000000000000" pitchFamily="50" charset="-128"/>
                          <a:ea typeface="HG丸ｺﾞｼｯｸM-PRO" panose="020F0600000000000000" pitchFamily="50" charset="-128"/>
                        </a:rPr>
                        <a:t>2019</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FF"/>
                    </a:solidFill>
                  </a:tcPr>
                </a:tc>
                <a:tc>
                  <a:txBody>
                    <a:bodyPr/>
                    <a:lstStyle/>
                    <a:p>
                      <a:pPr algn="ctr"/>
                      <a:r>
                        <a:rPr kumimoji="1" lang="en-US" altLang="ja-JP" sz="1500" dirty="0">
                          <a:solidFill>
                            <a:schemeClr val="bg1"/>
                          </a:solidFill>
                          <a:latin typeface="HG丸ｺﾞｼｯｸM-PRO" panose="020F0600000000000000" pitchFamily="50" charset="-128"/>
                          <a:ea typeface="HG丸ｺﾞｼｯｸM-PRO" panose="020F0600000000000000" pitchFamily="50" charset="-128"/>
                        </a:rPr>
                        <a:t>2018</a:t>
                      </a:r>
                      <a:endParaRPr kumimoji="1" lang="ja-JP" altLang="en-US" sz="1500" dirty="0">
                        <a:solidFill>
                          <a:schemeClr val="bg1"/>
                        </a:solidFill>
                        <a:latin typeface="HG丸ｺﾞｼｯｸM-PRO" panose="020F0600000000000000" pitchFamily="50" charset="-128"/>
                        <a:ea typeface="HG丸ｺﾞｼｯｸM-PRO" panose="020F0600000000000000" pitchFamily="50" charset="-128"/>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FF"/>
                    </a:solidFill>
                  </a:tcPr>
                </a:tc>
                <a:tc>
                  <a:txBody>
                    <a:bodyPr/>
                    <a:lstStyle/>
                    <a:p>
                      <a:pPr algn="ctr"/>
                      <a:r>
                        <a:rPr kumimoji="1" lang="en-US" altLang="ja-JP" sz="1500" dirty="0">
                          <a:solidFill>
                            <a:schemeClr val="bg1"/>
                          </a:solidFill>
                          <a:latin typeface="HG丸ｺﾞｼｯｸM-PRO" panose="020F0600000000000000" pitchFamily="50" charset="-128"/>
                          <a:ea typeface="HG丸ｺﾞｼｯｸM-PRO" panose="020F0600000000000000" pitchFamily="50" charset="-128"/>
                        </a:rPr>
                        <a:t>2017</a:t>
                      </a:r>
                      <a:endParaRPr kumimoji="1" lang="ja-JP" altLang="en-US" sz="1500" dirty="0">
                        <a:solidFill>
                          <a:schemeClr val="bg1"/>
                        </a:solidFill>
                        <a:latin typeface="HG丸ｺﾞｼｯｸM-PRO" panose="020F0600000000000000" pitchFamily="50" charset="-128"/>
                        <a:ea typeface="HG丸ｺﾞｼｯｸM-PRO" panose="020F0600000000000000" pitchFamily="50" charset="-128"/>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FF"/>
                    </a:solidFill>
                  </a:tcPr>
                </a:tc>
                <a:extLst>
                  <a:ext uri="{0D108BD9-81ED-4DB2-BD59-A6C34878D82A}">
                    <a16:rowId xmlns:a16="http://schemas.microsoft.com/office/drawing/2014/main" val="10000"/>
                  </a:ext>
                </a:extLst>
              </a:tr>
              <a:tr h="622583">
                <a:tc>
                  <a:txBody>
                    <a:bodyPr/>
                    <a:lstStyle/>
                    <a:p>
                      <a:pPr algn="ctr"/>
                      <a:r>
                        <a:rPr kumimoji="1" lang="ja-JP" altLang="en-US" sz="1500" b="1" dirty="0">
                          <a:latin typeface="HG丸ｺﾞｼｯｸM-PRO" panose="020F0600000000000000" pitchFamily="50" charset="-128"/>
                          <a:ea typeface="HG丸ｺﾞｼｯｸM-PRO" panose="020F0600000000000000" pitchFamily="50" charset="-128"/>
                        </a:rPr>
                        <a:t>パキスタン</a:t>
                      </a:r>
                      <a:endParaRPr kumimoji="1" lang="en-US" altLang="ja-JP" sz="1500" b="1" dirty="0">
                        <a:latin typeface="HG丸ｺﾞｼｯｸM-PRO" panose="020F0600000000000000" pitchFamily="50" charset="-128"/>
                        <a:ea typeface="HG丸ｺﾞｼｯｸM-PRO" panose="020F0600000000000000" pitchFamily="50" charset="-128"/>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800" b="1" dirty="0">
                          <a:latin typeface="HG丸ｺﾞｼｯｸM-PRO" panose="020F0600000000000000" pitchFamily="50" charset="-128"/>
                          <a:ea typeface="HG丸ｺﾞｼｯｸM-PRO" panose="020F0600000000000000" pitchFamily="50" charset="-128"/>
                        </a:rPr>
                        <a:t>73</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800" b="1" dirty="0">
                          <a:latin typeface="HG丸ｺﾞｼｯｸM-PRO" panose="020F0600000000000000" pitchFamily="50" charset="-128"/>
                          <a:ea typeface="HG丸ｺﾞｼｯｸM-PRO" panose="020F0600000000000000" pitchFamily="50" charset="-128"/>
                        </a:rPr>
                        <a:t>147</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800" b="1" dirty="0">
                          <a:latin typeface="HG丸ｺﾞｼｯｸM-PRO" panose="020F0600000000000000" pitchFamily="50" charset="-128"/>
                          <a:ea typeface="HG丸ｺﾞｼｯｸM-PRO" panose="020F0600000000000000" pitchFamily="50" charset="-128"/>
                        </a:rPr>
                        <a:t>12</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800" b="1" dirty="0">
                          <a:latin typeface="HG丸ｺﾞｼｯｸM-PRO" panose="020F0600000000000000" pitchFamily="50" charset="-128"/>
                          <a:ea typeface="HG丸ｺﾞｼｯｸM-PRO" panose="020F0600000000000000" pitchFamily="50" charset="-128"/>
                        </a:rPr>
                        <a:t>8</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622583">
                <a:tc>
                  <a:txBody>
                    <a:bodyPr/>
                    <a:lstStyle/>
                    <a:p>
                      <a:pPr algn="ctr"/>
                      <a:r>
                        <a:rPr kumimoji="1" lang="ja-JP" altLang="en-US" sz="1500" b="1" dirty="0">
                          <a:latin typeface="HG丸ｺﾞｼｯｸM-PRO" panose="020F0600000000000000" pitchFamily="50" charset="-128"/>
                          <a:ea typeface="HG丸ｺﾞｼｯｸM-PRO" panose="020F0600000000000000" pitchFamily="50" charset="-128"/>
                        </a:rPr>
                        <a:t>アフガニスタン</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800" b="1" dirty="0">
                          <a:latin typeface="HG丸ｺﾞｼｯｸM-PRO" panose="020F0600000000000000" pitchFamily="50" charset="-128"/>
                          <a:ea typeface="HG丸ｺﾞｼｯｸM-PRO" panose="020F0600000000000000" pitchFamily="50" charset="-128"/>
                        </a:rPr>
                        <a:t>47</a:t>
                      </a:r>
                      <a:endParaRPr kumimoji="1" lang="ja-JP" altLang="en-US" sz="1800" b="1" dirty="0">
                        <a:latin typeface="HG丸ｺﾞｼｯｸM-PRO" panose="020F0600000000000000" pitchFamily="50" charset="-128"/>
                        <a:ea typeface="HG丸ｺﾞｼｯｸM-PRO" panose="020F0600000000000000" pitchFamily="50" charset="-128"/>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800" b="1" dirty="0">
                          <a:latin typeface="HG丸ｺﾞｼｯｸM-PRO" panose="020F0600000000000000" pitchFamily="50" charset="-128"/>
                          <a:ea typeface="HG丸ｺﾞｼｯｸM-PRO" panose="020F0600000000000000" pitchFamily="50" charset="-128"/>
                        </a:rPr>
                        <a:t>29</a:t>
                      </a:r>
                      <a:endParaRPr kumimoji="1" lang="ja-JP" altLang="en-US" sz="1800" b="1" dirty="0">
                        <a:latin typeface="HG丸ｺﾞｼｯｸM-PRO" panose="020F0600000000000000" pitchFamily="50" charset="-128"/>
                        <a:ea typeface="HG丸ｺﾞｼｯｸM-PRO" panose="020F0600000000000000" pitchFamily="50" charset="-128"/>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800" b="1" dirty="0">
                          <a:latin typeface="HG丸ｺﾞｼｯｸM-PRO" panose="020F0600000000000000" pitchFamily="50" charset="-128"/>
                          <a:ea typeface="HG丸ｺﾞｼｯｸM-PRO" panose="020F0600000000000000" pitchFamily="50" charset="-128"/>
                        </a:rPr>
                        <a:t>21</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800" b="1" dirty="0">
                          <a:latin typeface="HG丸ｺﾞｼｯｸM-PRO" panose="020F0600000000000000" pitchFamily="50" charset="-128"/>
                          <a:ea typeface="HG丸ｺﾞｼｯｸM-PRO" panose="020F0600000000000000" pitchFamily="50" charset="-128"/>
                        </a:rPr>
                        <a:t>14</a:t>
                      </a:r>
                      <a:endParaRPr kumimoji="1" lang="ja-JP" altLang="en-US" sz="1800" b="1" dirty="0">
                        <a:latin typeface="HG丸ｺﾞｼｯｸM-PRO" panose="020F0600000000000000" pitchFamily="50" charset="-128"/>
                        <a:ea typeface="HG丸ｺﾞｼｯｸM-PRO" panose="020F0600000000000000" pitchFamily="50" charset="-128"/>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622583">
                <a:tc>
                  <a:txBody>
                    <a:bodyPr/>
                    <a:lstStyle/>
                    <a:p>
                      <a:pPr algn="ctr"/>
                      <a:r>
                        <a:rPr kumimoji="1" lang="ja-JP" altLang="en-US" sz="1500" b="1" dirty="0">
                          <a:latin typeface="HG丸ｺﾞｼｯｸM-PRO" panose="020F0600000000000000" pitchFamily="50" charset="-128"/>
                          <a:ea typeface="HG丸ｺﾞｼｯｸM-PRO" panose="020F0600000000000000" pitchFamily="50" charset="-128"/>
                        </a:rPr>
                        <a:t>ナイジェリア</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800" b="1" dirty="0">
                          <a:solidFill>
                            <a:srgbClr val="FF0000"/>
                          </a:solidFill>
                          <a:latin typeface="HG丸ｺﾞｼｯｸM-PRO" panose="020F0600000000000000" pitchFamily="50" charset="-128"/>
                          <a:ea typeface="HG丸ｺﾞｼｯｸM-PRO" panose="020F0600000000000000" pitchFamily="50" charset="-128"/>
                        </a:rPr>
                        <a:t>根絶</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800" b="1" dirty="0">
                          <a:latin typeface="HG丸ｺﾞｼｯｸM-PRO" panose="020F0600000000000000" pitchFamily="50" charset="-128"/>
                          <a:ea typeface="HG丸ｺﾞｼｯｸM-PRO" panose="020F0600000000000000" pitchFamily="50" charset="-128"/>
                        </a:rPr>
                        <a:t>0</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800" b="1" dirty="0">
                          <a:latin typeface="HG丸ｺﾞｼｯｸM-PRO" panose="020F0600000000000000" pitchFamily="50" charset="-128"/>
                          <a:ea typeface="HG丸ｺﾞｼｯｸM-PRO" panose="020F0600000000000000" pitchFamily="50" charset="-128"/>
                        </a:rPr>
                        <a:t>0</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800" b="1" dirty="0">
                          <a:latin typeface="HG丸ｺﾞｼｯｸM-PRO" panose="020F0600000000000000" pitchFamily="50" charset="-128"/>
                          <a:ea typeface="HG丸ｺﾞｼｯｸM-PRO" panose="020F0600000000000000" pitchFamily="50" charset="-128"/>
                        </a:rPr>
                        <a:t>0</a:t>
                      </a:r>
                      <a:endParaRPr kumimoji="1" lang="ja-JP" altLang="en-US" sz="1800" b="1" dirty="0">
                        <a:latin typeface="HG丸ｺﾞｼｯｸM-PRO" panose="020F0600000000000000" pitchFamily="50" charset="-128"/>
                        <a:ea typeface="HG丸ｺﾞｼｯｸM-PRO" panose="020F0600000000000000" pitchFamily="50" charset="-128"/>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657375">
                <a:tc>
                  <a:txBody>
                    <a:bodyPr/>
                    <a:lstStyle/>
                    <a:p>
                      <a:pPr algn="ctr"/>
                      <a:r>
                        <a:rPr kumimoji="1" lang="ja-JP" altLang="en-US" sz="1800" b="1" dirty="0">
                          <a:latin typeface="HG丸ｺﾞｼｯｸM-PRO" panose="020F0600000000000000" pitchFamily="50" charset="-128"/>
                          <a:ea typeface="HG丸ｺﾞｼｯｸM-PRO" panose="020F0600000000000000" pitchFamily="50" charset="-128"/>
                        </a:rPr>
                        <a:t>世界合計</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ctr"/>
                      <a:r>
                        <a:rPr kumimoji="1" lang="en-US" altLang="ja-JP" sz="1800" b="1" dirty="0">
                          <a:latin typeface="HG丸ｺﾞｼｯｸM-PRO" panose="020F0600000000000000" pitchFamily="50" charset="-128"/>
                          <a:ea typeface="HG丸ｺﾞｼｯｸM-PRO" panose="020F0600000000000000" pitchFamily="50" charset="-128"/>
                        </a:rPr>
                        <a:t>120</a:t>
                      </a:r>
                      <a:endParaRPr kumimoji="1" lang="ja-JP" altLang="en-US" sz="1800" b="1" dirty="0">
                        <a:latin typeface="HG丸ｺﾞｼｯｸM-PRO" panose="020F0600000000000000" pitchFamily="50" charset="-128"/>
                        <a:ea typeface="HG丸ｺﾞｼｯｸM-PRO" panose="020F0600000000000000" pitchFamily="50" charset="-128"/>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ctr"/>
                      <a:r>
                        <a:rPr kumimoji="1" lang="en-US" altLang="ja-JP" sz="1800" b="1" dirty="0">
                          <a:latin typeface="HG丸ｺﾞｼｯｸM-PRO" panose="020F0600000000000000" pitchFamily="50" charset="-128"/>
                          <a:ea typeface="HG丸ｺﾞｼｯｸM-PRO" panose="020F0600000000000000" pitchFamily="50" charset="-128"/>
                        </a:rPr>
                        <a:t>176</a:t>
                      </a:r>
                      <a:endParaRPr kumimoji="1" lang="ja-JP" altLang="en-US" sz="1800" b="1" dirty="0">
                        <a:latin typeface="HG丸ｺﾞｼｯｸM-PRO" panose="020F0600000000000000" pitchFamily="50" charset="-128"/>
                        <a:ea typeface="HG丸ｺﾞｼｯｸM-PRO" panose="020F0600000000000000" pitchFamily="50" charset="-128"/>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ctr"/>
                      <a:r>
                        <a:rPr kumimoji="1" lang="en-US" altLang="ja-JP" sz="1800" b="1" dirty="0">
                          <a:latin typeface="HG丸ｺﾞｼｯｸM-PRO" panose="020F0600000000000000" pitchFamily="50" charset="-128"/>
                          <a:ea typeface="HG丸ｺﾞｼｯｸM-PRO" panose="020F0600000000000000" pitchFamily="50" charset="-128"/>
                        </a:rPr>
                        <a:t>33</a:t>
                      </a:r>
                      <a:endParaRPr kumimoji="1" lang="ja-JP" altLang="en-US" sz="1800" b="1" dirty="0">
                        <a:latin typeface="HG丸ｺﾞｼｯｸM-PRO" panose="020F0600000000000000" pitchFamily="50" charset="-128"/>
                        <a:ea typeface="HG丸ｺﾞｼｯｸM-PRO" panose="020F0600000000000000" pitchFamily="50" charset="-128"/>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ctr"/>
                      <a:r>
                        <a:rPr kumimoji="1" lang="en-US" altLang="ja-JP" sz="1800" b="1" dirty="0">
                          <a:latin typeface="HG丸ｺﾞｼｯｸM-PRO" panose="020F0600000000000000" pitchFamily="50" charset="-128"/>
                          <a:ea typeface="HG丸ｺﾞｼｯｸM-PRO" panose="020F0600000000000000" pitchFamily="50" charset="-128"/>
                        </a:rPr>
                        <a:t>22</a:t>
                      </a:r>
                      <a:endParaRPr kumimoji="1" lang="ja-JP" altLang="en-US" sz="1800" b="1" dirty="0">
                        <a:latin typeface="HG丸ｺﾞｼｯｸM-PRO" panose="020F0600000000000000" pitchFamily="50" charset="-128"/>
                        <a:ea typeface="HG丸ｺﾞｼｯｸM-PRO" panose="020F0600000000000000" pitchFamily="50" charset="-128"/>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extLst>
                  <a:ext uri="{0D108BD9-81ED-4DB2-BD59-A6C34878D82A}">
                    <a16:rowId xmlns:a16="http://schemas.microsoft.com/office/drawing/2014/main" val="10005"/>
                  </a:ext>
                </a:extLst>
              </a:tr>
            </a:tbl>
          </a:graphicData>
        </a:graphic>
      </p:graphicFrame>
      <p:pic>
        <p:nvPicPr>
          <p:cNvPr id="4" name="図 3"/>
          <p:cNvPicPr>
            <a:picLocks noChangeAspect="1"/>
          </p:cNvPicPr>
          <p:nvPr/>
        </p:nvPicPr>
        <p:blipFill rotWithShape="1">
          <a:blip r:embed="rId3" cstate="print">
            <a:extLst>
              <a:ext uri="{28A0092B-C50C-407E-A947-70E740481C1C}">
                <a14:useLocalDpi xmlns:a14="http://schemas.microsoft.com/office/drawing/2010/main" val="0"/>
              </a:ext>
            </a:extLst>
          </a:blip>
          <a:srcRect l="40542" t="59070" r="36322" b="27058"/>
          <a:stretch/>
        </p:blipFill>
        <p:spPr>
          <a:xfrm>
            <a:off x="5591297" y="2005759"/>
            <a:ext cx="3284997" cy="2792776"/>
          </a:xfrm>
          <a:prstGeom prst="rect">
            <a:avLst/>
          </a:prstGeom>
        </p:spPr>
      </p:pic>
      <p:pic>
        <p:nvPicPr>
          <p:cNvPr id="5" name="図 4"/>
          <p:cNvPicPr>
            <a:picLocks noChangeAspect="1"/>
          </p:cNvPicPr>
          <p:nvPr/>
        </p:nvPicPr>
        <p:blipFill rotWithShape="1">
          <a:blip r:embed="rId4">
            <a:extLst>
              <a:ext uri="{28A0092B-C50C-407E-A947-70E740481C1C}">
                <a14:useLocalDpi xmlns:a14="http://schemas.microsoft.com/office/drawing/2010/main" val="0"/>
              </a:ext>
            </a:extLst>
          </a:blip>
          <a:srcRect l="58" t="82222"/>
          <a:stretch/>
        </p:blipFill>
        <p:spPr>
          <a:xfrm>
            <a:off x="5590293" y="4739187"/>
            <a:ext cx="3287891" cy="490278"/>
          </a:xfrm>
          <a:prstGeom prst="rect">
            <a:avLst/>
          </a:prstGeom>
        </p:spPr>
      </p:pic>
      <p:sp>
        <p:nvSpPr>
          <p:cNvPr id="6" name="正方形/長方形 5">
            <a:extLst>
              <a:ext uri="{FF2B5EF4-FFF2-40B4-BE49-F238E27FC236}">
                <a16:creationId xmlns:a16="http://schemas.microsoft.com/office/drawing/2014/main" id="{DE13441D-0EB6-4880-93AE-F77BFA1017F5}"/>
              </a:ext>
            </a:extLst>
          </p:cNvPr>
          <p:cNvSpPr/>
          <p:nvPr/>
        </p:nvSpPr>
        <p:spPr>
          <a:xfrm>
            <a:off x="0" y="0"/>
            <a:ext cx="9144000" cy="811369"/>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800" dirty="0">
                <a:latin typeface="HG丸ｺﾞｼｯｸM-PRO" panose="020F0600000000000000" pitchFamily="50" charset="-128"/>
                <a:ea typeface="HG丸ｺﾞｼｯｸM-PRO" panose="020F0600000000000000" pitchFamily="50" charset="-128"/>
              </a:rPr>
              <a:t>野生株によるポリオ症例数</a:t>
            </a:r>
          </a:p>
        </p:txBody>
      </p:sp>
    </p:spTree>
    <p:extLst>
      <p:ext uri="{BB962C8B-B14F-4D97-AF65-F5344CB8AC3E}">
        <p14:creationId xmlns:p14="http://schemas.microsoft.com/office/powerpoint/2010/main" val="386537214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DE13441D-0EB6-4880-93AE-F77BFA1017F5}"/>
              </a:ext>
            </a:extLst>
          </p:cNvPr>
          <p:cNvSpPr/>
          <p:nvPr/>
        </p:nvSpPr>
        <p:spPr>
          <a:xfrm>
            <a:off x="0" y="0"/>
            <a:ext cx="9144000" cy="765313"/>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dirty="0">
              <a:latin typeface="HG丸ｺﾞｼｯｸM-PRO" panose="020F0600000000000000" pitchFamily="50" charset="-128"/>
              <a:ea typeface="HG丸ｺﾞｼｯｸM-PRO" panose="020F0600000000000000" pitchFamily="50" charset="-128"/>
            </a:endParaRPr>
          </a:p>
        </p:txBody>
      </p:sp>
      <p:sp>
        <p:nvSpPr>
          <p:cNvPr id="4" name="テキスト ボックス 3">
            <a:extLst>
              <a:ext uri="{FF2B5EF4-FFF2-40B4-BE49-F238E27FC236}">
                <a16:creationId xmlns:a16="http://schemas.microsoft.com/office/drawing/2014/main" id="{6AB68ED9-A19F-4800-BE6D-487E31E33F2E}"/>
              </a:ext>
            </a:extLst>
          </p:cNvPr>
          <p:cNvSpPr txBox="1"/>
          <p:nvPr/>
        </p:nvSpPr>
        <p:spPr>
          <a:xfrm>
            <a:off x="-1" y="120583"/>
            <a:ext cx="8308731" cy="507831"/>
          </a:xfrm>
          <a:prstGeom prst="rect">
            <a:avLst/>
          </a:prstGeom>
          <a:noFill/>
        </p:spPr>
        <p:txBody>
          <a:bodyPr wrap="square" rtlCol="0">
            <a:spAutoFit/>
          </a:bodyPr>
          <a:lstStyle/>
          <a:p>
            <a:r>
              <a:rPr lang="ja-JP" altLang="en-US" sz="2700" dirty="0" smtClean="0">
                <a:solidFill>
                  <a:schemeClr val="bg1"/>
                </a:solidFill>
                <a:latin typeface="HG丸ｺﾞｼｯｸM-PRO" panose="020F0600000000000000" pitchFamily="50" charset="-128"/>
                <a:ea typeface="HG丸ｺﾞｼｯｸM-PRO" panose="020F0600000000000000" pitchFamily="50" charset="-128"/>
                <a:cs typeface="メイリオ" panose="020B0604030504040204" pitchFamily="50" charset="-128"/>
              </a:rPr>
              <a:t>チーム</a:t>
            </a:r>
            <a:r>
              <a:rPr lang="ja-JP" altLang="en-US" sz="2700" dirty="0">
                <a:solidFill>
                  <a:schemeClr val="bg1"/>
                </a:solidFill>
                <a:latin typeface="HG丸ｺﾞｼｯｸM-PRO" panose="020F0600000000000000" pitchFamily="50" charset="-128"/>
                <a:ea typeface="HG丸ｺﾞｼｯｸM-PRO" panose="020F0600000000000000" pitchFamily="50" charset="-128"/>
                <a:cs typeface="メイリオ" panose="020B0604030504040204" pitchFamily="50" charset="-128"/>
              </a:rPr>
              <a:t>　ポリオジャパン</a:t>
            </a:r>
          </a:p>
        </p:txBody>
      </p:sp>
      <p:sp>
        <p:nvSpPr>
          <p:cNvPr id="5" name="正方形/長方形 4"/>
          <p:cNvSpPr/>
          <p:nvPr/>
        </p:nvSpPr>
        <p:spPr>
          <a:xfrm>
            <a:off x="4906749" y="1328044"/>
            <a:ext cx="4095584" cy="3030462"/>
          </a:xfrm>
          <a:prstGeom prst="rect">
            <a:avLst/>
          </a:prstGeom>
        </p:spPr>
        <p:txBody>
          <a:bodyPr wrap="square">
            <a:noAutofit/>
          </a:bodyPr>
          <a:lstStyle/>
          <a:p>
            <a:pPr>
              <a:lnSpc>
                <a:spcPts val="3600"/>
              </a:lnSpc>
            </a:pPr>
            <a:r>
              <a:rPr lang="ja-JP" altLang="en-US" sz="2100" b="1" dirty="0" smtClean="0">
                <a:latin typeface="HG丸ｺﾞｼｯｸM-PRO" panose="020F0600000000000000" pitchFamily="50" charset="-128"/>
                <a:ea typeface="HG丸ｺﾞｼｯｸM-PRO" panose="020F0600000000000000" pitchFamily="50" charset="-128"/>
                <a:cs typeface="メイリオ" panose="020B0604030504040204" pitchFamily="50" charset="-128"/>
              </a:rPr>
              <a:t>　</a:t>
            </a:r>
            <a:r>
              <a:rPr lang="ja-JP" altLang="en-US" sz="2200" dirty="0" smtClean="0">
                <a:latin typeface="HG丸ｺﾞｼｯｸM-PRO" panose="020F0600000000000000" pitchFamily="50" charset="-128"/>
                <a:ea typeface="HG丸ｺﾞｼｯｸM-PRO" panose="020F0600000000000000" pitchFamily="50" charset="-128"/>
                <a:cs typeface="メイリオ" panose="020B0604030504040204" pitchFamily="50" charset="-128"/>
              </a:rPr>
              <a:t>チーム ポリオジャパンは</a:t>
            </a:r>
            <a:r>
              <a:rPr lang="en-US" altLang="ja-JP" sz="2200" dirty="0" smtClean="0">
                <a:latin typeface="HG丸ｺﾞｼｯｸM-PRO" panose="020F0600000000000000" pitchFamily="50" charset="-128"/>
                <a:ea typeface="HG丸ｺﾞｼｯｸM-PRO" panose="020F0600000000000000" pitchFamily="50" charset="-128"/>
                <a:cs typeface="メイリオ" panose="020B0604030504040204" pitchFamily="50" charset="-128"/>
              </a:rPr>
              <a:t>2001</a:t>
            </a:r>
            <a:r>
              <a:rPr lang="ja-JP" altLang="en-US" sz="2200" dirty="0" smtClean="0">
                <a:latin typeface="HG丸ｺﾞｼｯｸM-PRO" panose="020F0600000000000000" pitchFamily="50" charset="-128"/>
                <a:ea typeface="HG丸ｺﾞｼｯｸM-PRO" panose="020F0600000000000000" pitchFamily="50" charset="-128"/>
                <a:cs typeface="メイリオ" panose="020B0604030504040204" pitchFamily="50" charset="-128"/>
              </a:rPr>
              <a:t>年にワクチン投与活動に参加して以来、根絶への思いをさらに強くした第</a:t>
            </a:r>
            <a:r>
              <a:rPr lang="en-US" altLang="ja-JP" sz="2200" dirty="0" smtClean="0">
                <a:latin typeface="HG丸ｺﾞｼｯｸM-PRO" panose="020F0600000000000000" pitchFamily="50" charset="-128"/>
                <a:ea typeface="HG丸ｺﾞｼｯｸM-PRO" panose="020F0600000000000000" pitchFamily="50" charset="-128"/>
                <a:cs typeface="メイリオ" panose="020B0604030504040204" pitchFamily="50" charset="-128"/>
              </a:rPr>
              <a:t>2830</a:t>
            </a:r>
            <a:r>
              <a:rPr lang="ja-JP" altLang="en-US" sz="2200" dirty="0" smtClean="0">
                <a:latin typeface="HG丸ｺﾞｼｯｸM-PRO" panose="020F0600000000000000" pitchFamily="50" charset="-128"/>
                <a:ea typeface="HG丸ｺﾞｼｯｸM-PRO" panose="020F0600000000000000" pitchFamily="50" charset="-128"/>
                <a:cs typeface="メイリオ" panose="020B0604030504040204" pitchFamily="50" charset="-128"/>
              </a:rPr>
              <a:t>地区 関場慶博パストガバナーの活動から広がったグループです。</a:t>
            </a:r>
            <a:endParaRPr lang="en-US" altLang="ja-JP" sz="2200" dirty="0">
              <a:latin typeface="HG丸ｺﾞｼｯｸM-PRO" panose="020F0600000000000000" pitchFamily="50" charset="-128"/>
              <a:ea typeface="HG丸ｺﾞｼｯｸM-PRO" panose="020F0600000000000000" pitchFamily="50" charset="-128"/>
              <a:cs typeface="メイリオ" panose="020B0604030504040204" pitchFamily="50" charset="-128"/>
            </a:endParaRPr>
          </a:p>
        </p:txBody>
      </p:sp>
      <p:pic>
        <p:nvPicPr>
          <p:cNvPr id="7" name="図 6">
            <a:extLst>
              <a:ext uri="{FF2B5EF4-FFF2-40B4-BE49-F238E27FC236}">
                <a16:creationId xmlns:a16="http://schemas.microsoft.com/office/drawing/2014/main" id="{4D3E9B33-4F63-4148-ADD0-4FC27E443D33}"/>
              </a:ext>
            </a:extLst>
          </p:cNvPr>
          <p:cNvPicPr>
            <a:picLocks noChangeAspect="1"/>
          </p:cNvPicPr>
          <p:nvPr/>
        </p:nvPicPr>
        <p:blipFill rotWithShape="1">
          <a:blip r:embed="rId3">
            <a:extLst>
              <a:ext uri="{28A0092B-C50C-407E-A947-70E740481C1C}">
                <a14:useLocalDpi xmlns:a14="http://schemas.microsoft.com/office/drawing/2010/main" val="0"/>
              </a:ext>
            </a:extLst>
          </a:blip>
          <a:srcRect t="1885" b="4713"/>
          <a:stretch/>
        </p:blipFill>
        <p:spPr>
          <a:xfrm>
            <a:off x="512740" y="1301310"/>
            <a:ext cx="4282956" cy="300023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正方形/長方形 7">
            <a:extLst>
              <a:ext uri="{FF2B5EF4-FFF2-40B4-BE49-F238E27FC236}">
                <a16:creationId xmlns:a16="http://schemas.microsoft.com/office/drawing/2014/main" id="{41D143C4-3329-4650-951F-447D6FBB53B1}"/>
              </a:ext>
            </a:extLst>
          </p:cNvPr>
          <p:cNvSpPr/>
          <p:nvPr/>
        </p:nvSpPr>
        <p:spPr>
          <a:xfrm>
            <a:off x="512740" y="4521992"/>
            <a:ext cx="8134350" cy="1015663"/>
          </a:xfrm>
          <a:prstGeom prst="rect">
            <a:avLst/>
          </a:prstGeom>
        </p:spPr>
        <p:txBody>
          <a:bodyPr wrap="square">
            <a:spAutoFit/>
          </a:bodyPr>
          <a:lstStyle/>
          <a:p>
            <a:pPr>
              <a:lnSpc>
                <a:spcPts val="3600"/>
              </a:lnSpc>
            </a:pPr>
            <a:r>
              <a:rPr lang="ja-JP" altLang="en-US" sz="2200" dirty="0" smtClean="0">
                <a:latin typeface="HG丸ｺﾞｼｯｸM-PRO" panose="020F0600000000000000" pitchFamily="50" charset="-128"/>
                <a:ea typeface="HG丸ｺﾞｼｯｸM-PRO" panose="020F0600000000000000" pitchFamily="50" charset="-128"/>
                <a:cs typeface="メイリオ" panose="020B0604030504040204" pitchFamily="50" charset="-128"/>
              </a:rPr>
              <a:t>　毎年</a:t>
            </a:r>
            <a:r>
              <a:rPr lang="ja-JP" altLang="en-US" sz="2200" dirty="0">
                <a:latin typeface="HG丸ｺﾞｼｯｸM-PRO" panose="020F0600000000000000" pitchFamily="50" charset="-128"/>
                <a:ea typeface="HG丸ｺﾞｼｯｸM-PRO" panose="020F0600000000000000" pitchFamily="50" charset="-128"/>
                <a:cs typeface="メイリオ" panose="020B0604030504040204" pitchFamily="50" charset="-128"/>
              </a:rPr>
              <a:t>インド全国一斉ポリオデーに合わせてワクチン投与のため約</a:t>
            </a:r>
            <a:r>
              <a:rPr lang="en-US" altLang="ja-JP" sz="2200" dirty="0">
                <a:latin typeface="HG丸ｺﾞｼｯｸM-PRO" panose="020F0600000000000000" pitchFamily="50" charset="-128"/>
                <a:ea typeface="HG丸ｺﾞｼｯｸM-PRO" panose="020F0600000000000000" pitchFamily="50" charset="-128"/>
                <a:cs typeface="メイリオ" panose="020B0604030504040204" pitchFamily="50" charset="-128"/>
              </a:rPr>
              <a:t>50</a:t>
            </a:r>
            <a:r>
              <a:rPr lang="ja-JP" altLang="en-US" sz="2200" dirty="0">
                <a:latin typeface="HG丸ｺﾞｼｯｸM-PRO" panose="020F0600000000000000" pitchFamily="50" charset="-128"/>
                <a:ea typeface="HG丸ｺﾞｼｯｸM-PRO" panose="020F0600000000000000" pitchFamily="50" charset="-128"/>
                <a:cs typeface="メイリオ" panose="020B0604030504040204" pitchFamily="50" charset="-128"/>
              </a:rPr>
              <a:t>人のチームがインドを訪れています。</a:t>
            </a:r>
            <a:endParaRPr lang="en-US" altLang="ja-JP" sz="2200" dirty="0">
              <a:latin typeface="HG丸ｺﾞｼｯｸM-PRO" panose="020F0600000000000000" pitchFamily="50" charset="-128"/>
              <a:ea typeface="HG丸ｺﾞｼｯｸM-PRO" panose="020F0600000000000000" pitchFamily="50" charset="-128"/>
              <a:cs typeface="メイリオ" panose="020B0604030504040204" pitchFamily="50" charset="-128"/>
            </a:endParaRPr>
          </a:p>
        </p:txBody>
      </p:sp>
    </p:spTree>
    <p:extLst>
      <p:ext uri="{BB962C8B-B14F-4D97-AF65-F5344CB8AC3E}">
        <p14:creationId xmlns:p14="http://schemas.microsoft.com/office/powerpoint/2010/main" val="126662708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53F056B9-1FE4-4E6E-A235-455145614DC3}"/>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Lst>
          </a:blip>
          <a:srcRect l="13923" t="12977" r="14483" b="4553"/>
          <a:stretch/>
        </p:blipFill>
        <p:spPr>
          <a:xfrm>
            <a:off x="1707359" y="3169139"/>
            <a:ext cx="4918110" cy="31872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図 5">
            <a:extLst>
              <a:ext uri="{FF2B5EF4-FFF2-40B4-BE49-F238E27FC236}">
                <a16:creationId xmlns:a16="http://schemas.microsoft.com/office/drawing/2014/main" id="{8625D120-A81B-4FC1-9F94-D3AA14B76FB0}"/>
              </a:ext>
            </a:extLst>
          </p:cNvPr>
          <p:cNvPicPr>
            <a:picLocks noChangeAspect="1"/>
          </p:cNvPicPr>
          <p:nvPr/>
        </p:nvPicPr>
        <p:blipFill rotWithShape="1">
          <a:blip r:embed="rId5"/>
          <a:srcRect l="4223"/>
          <a:stretch/>
        </p:blipFill>
        <p:spPr>
          <a:xfrm>
            <a:off x="4829174" y="1168002"/>
            <a:ext cx="4080115" cy="2644143"/>
          </a:xfrm>
          <a:prstGeom prst="rect">
            <a:avLst/>
          </a:prstGeom>
          <a:solidFill>
            <a:srgbClr val="FFFFFF">
              <a:shade val="85000"/>
            </a:srgbClr>
          </a:solidFill>
          <a:ln w="8890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sp>
        <p:nvSpPr>
          <p:cNvPr id="7" name="正方形/長方形 6">
            <a:extLst>
              <a:ext uri="{FF2B5EF4-FFF2-40B4-BE49-F238E27FC236}">
                <a16:creationId xmlns:a16="http://schemas.microsoft.com/office/drawing/2014/main" id="{DE13441D-0EB6-4880-93AE-F77BFA1017F5}"/>
              </a:ext>
            </a:extLst>
          </p:cNvPr>
          <p:cNvSpPr/>
          <p:nvPr/>
        </p:nvSpPr>
        <p:spPr>
          <a:xfrm>
            <a:off x="0" y="0"/>
            <a:ext cx="9144000" cy="765313"/>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dirty="0">
              <a:latin typeface="HG丸ｺﾞｼｯｸM-PRO" panose="020F0600000000000000" pitchFamily="50" charset="-128"/>
              <a:ea typeface="HG丸ｺﾞｼｯｸM-PRO" panose="020F0600000000000000" pitchFamily="50" charset="-128"/>
            </a:endParaRPr>
          </a:p>
        </p:txBody>
      </p:sp>
      <p:sp>
        <p:nvSpPr>
          <p:cNvPr id="8" name="テキスト ボックス 7">
            <a:extLst>
              <a:ext uri="{FF2B5EF4-FFF2-40B4-BE49-F238E27FC236}">
                <a16:creationId xmlns:a16="http://schemas.microsoft.com/office/drawing/2014/main" id="{6AB68ED9-A19F-4800-BE6D-487E31E33F2E}"/>
              </a:ext>
            </a:extLst>
          </p:cNvPr>
          <p:cNvSpPr txBox="1"/>
          <p:nvPr/>
        </p:nvSpPr>
        <p:spPr>
          <a:xfrm>
            <a:off x="-1" y="120583"/>
            <a:ext cx="8308731" cy="507831"/>
          </a:xfrm>
          <a:prstGeom prst="rect">
            <a:avLst/>
          </a:prstGeom>
          <a:noFill/>
        </p:spPr>
        <p:txBody>
          <a:bodyPr wrap="square" rtlCol="0">
            <a:spAutoFit/>
          </a:bodyPr>
          <a:lstStyle/>
          <a:p>
            <a:r>
              <a:rPr lang="ja-JP" altLang="en-US" sz="2700" dirty="0" smtClean="0">
                <a:solidFill>
                  <a:schemeClr val="bg1"/>
                </a:solidFill>
                <a:latin typeface="HG丸ｺﾞｼｯｸM-PRO" panose="020F0600000000000000" pitchFamily="50" charset="-128"/>
                <a:ea typeface="HG丸ｺﾞｼｯｸM-PRO" panose="020F0600000000000000" pitchFamily="50" charset="-128"/>
                <a:cs typeface="メイリオ" panose="020B0604030504040204" pitchFamily="50" charset="-128"/>
              </a:rPr>
              <a:t>インド</a:t>
            </a:r>
            <a:r>
              <a:rPr lang="ja-JP" altLang="en-US" sz="2700" dirty="0">
                <a:solidFill>
                  <a:schemeClr val="bg1"/>
                </a:solidFill>
                <a:latin typeface="HG丸ｺﾞｼｯｸM-PRO" panose="020F0600000000000000" pitchFamily="50" charset="-128"/>
                <a:ea typeface="HG丸ｺﾞｼｯｸM-PRO" panose="020F0600000000000000" pitchFamily="50" charset="-128"/>
                <a:cs typeface="メイリオ" panose="020B0604030504040204" pitchFamily="50" charset="-128"/>
              </a:rPr>
              <a:t>でのワクチン投与風景</a:t>
            </a:r>
          </a:p>
        </p:txBody>
      </p:sp>
      <p:pic>
        <p:nvPicPr>
          <p:cNvPr id="3" name="図 2">
            <a:extLst>
              <a:ext uri="{FF2B5EF4-FFF2-40B4-BE49-F238E27FC236}">
                <a16:creationId xmlns:a16="http://schemas.microsoft.com/office/drawing/2014/main" id="{A8A03FE0-F745-4230-9034-AEFD359114F0}"/>
              </a:ext>
            </a:extLst>
          </p:cNvPr>
          <p:cNvPicPr>
            <a:picLocks noChangeAspect="1"/>
          </p:cNvPicPr>
          <p:nvPr/>
        </p:nvPicPr>
        <p:blipFill rotWithShape="1">
          <a:blip r:embed="rId6"/>
          <a:srcRect t="4868" b="11930"/>
          <a:stretch/>
        </p:blipFill>
        <p:spPr>
          <a:xfrm>
            <a:off x="566333" y="1168003"/>
            <a:ext cx="2282053" cy="225777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9199777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BEB58B27-EE64-4C53-A9BD-591D64738D16}"/>
              </a:ext>
            </a:extLst>
          </p:cNvPr>
          <p:cNvPicPr>
            <a:picLocks noChangeAspect="1"/>
          </p:cNvPicPr>
          <p:nvPr/>
        </p:nvPicPr>
        <p:blipFill rotWithShape="1">
          <a:blip r:embed="rId3"/>
          <a:srcRect l="14966" t="34766" r="14652" b="9000"/>
          <a:stretch/>
        </p:blipFill>
        <p:spPr>
          <a:xfrm>
            <a:off x="1484312" y="3515932"/>
            <a:ext cx="6322371" cy="28404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図 4">
            <a:extLst>
              <a:ext uri="{FF2B5EF4-FFF2-40B4-BE49-F238E27FC236}">
                <a16:creationId xmlns:a16="http://schemas.microsoft.com/office/drawing/2014/main" id="{8BE4D584-585A-48FA-9F9F-9C707CD591B1}"/>
              </a:ext>
            </a:extLst>
          </p:cNvPr>
          <p:cNvPicPr>
            <a:picLocks noChangeAspect="1"/>
          </p:cNvPicPr>
          <p:nvPr/>
        </p:nvPicPr>
        <p:blipFill rotWithShape="1">
          <a:blip r:embed="rId4"/>
          <a:srcRect l="616" r="-616" b="142"/>
          <a:stretch/>
        </p:blipFill>
        <p:spPr>
          <a:xfrm>
            <a:off x="554229" y="1050565"/>
            <a:ext cx="3629533" cy="2716560"/>
          </a:xfrm>
          <a:prstGeom prst="rect">
            <a:avLst/>
          </a:prstGeom>
          <a:solidFill>
            <a:srgbClr val="FFFFFF">
              <a:shade val="85000"/>
            </a:srgbClr>
          </a:solidFill>
          <a:ln w="8890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4" name="図 3">
            <a:extLst>
              <a:ext uri="{FF2B5EF4-FFF2-40B4-BE49-F238E27FC236}">
                <a16:creationId xmlns:a16="http://schemas.microsoft.com/office/drawing/2014/main" id="{9CF1B5E8-88D7-46E5-86ED-4802470F218B}"/>
              </a:ext>
            </a:extLst>
          </p:cNvPr>
          <p:cNvPicPr>
            <a:picLocks noChangeAspect="1"/>
          </p:cNvPicPr>
          <p:nvPr/>
        </p:nvPicPr>
        <p:blipFill rotWithShape="1">
          <a:blip r:embed="rId5"/>
          <a:srcRect t="13167" b="1721"/>
          <a:stretch/>
        </p:blipFill>
        <p:spPr>
          <a:xfrm>
            <a:off x="4441161" y="1050565"/>
            <a:ext cx="4258432" cy="27165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正方形/長方形 5">
            <a:extLst>
              <a:ext uri="{FF2B5EF4-FFF2-40B4-BE49-F238E27FC236}">
                <a16:creationId xmlns:a16="http://schemas.microsoft.com/office/drawing/2014/main" id="{DE13441D-0EB6-4880-93AE-F77BFA1017F5}"/>
              </a:ext>
            </a:extLst>
          </p:cNvPr>
          <p:cNvSpPr/>
          <p:nvPr/>
        </p:nvSpPr>
        <p:spPr>
          <a:xfrm>
            <a:off x="0" y="0"/>
            <a:ext cx="9144000" cy="765313"/>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dirty="0">
              <a:latin typeface="HG丸ｺﾞｼｯｸM-PRO" panose="020F0600000000000000" pitchFamily="50" charset="-128"/>
              <a:ea typeface="HG丸ｺﾞｼｯｸM-PRO" panose="020F0600000000000000" pitchFamily="50" charset="-128"/>
            </a:endParaRPr>
          </a:p>
        </p:txBody>
      </p:sp>
      <p:sp>
        <p:nvSpPr>
          <p:cNvPr id="7" name="テキスト ボックス 6">
            <a:extLst>
              <a:ext uri="{FF2B5EF4-FFF2-40B4-BE49-F238E27FC236}">
                <a16:creationId xmlns:a16="http://schemas.microsoft.com/office/drawing/2014/main" id="{6AB68ED9-A19F-4800-BE6D-487E31E33F2E}"/>
              </a:ext>
            </a:extLst>
          </p:cNvPr>
          <p:cNvSpPr txBox="1"/>
          <p:nvPr/>
        </p:nvSpPr>
        <p:spPr>
          <a:xfrm>
            <a:off x="-1" y="120583"/>
            <a:ext cx="8308731" cy="507831"/>
          </a:xfrm>
          <a:prstGeom prst="rect">
            <a:avLst/>
          </a:prstGeom>
          <a:noFill/>
        </p:spPr>
        <p:txBody>
          <a:bodyPr wrap="square" rtlCol="0">
            <a:spAutoFit/>
          </a:bodyPr>
          <a:lstStyle/>
          <a:p>
            <a:r>
              <a:rPr lang="ja-JP" altLang="en-US" sz="2700" dirty="0" smtClean="0">
                <a:solidFill>
                  <a:schemeClr val="bg1"/>
                </a:solidFill>
                <a:latin typeface="HG丸ｺﾞｼｯｸM-PRO" panose="020F0600000000000000" pitchFamily="50" charset="-128"/>
                <a:ea typeface="HG丸ｺﾞｼｯｸM-PRO" panose="020F0600000000000000" pitchFamily="50" charset="-128"/>
                <a:cs typeface="メイリオ" panose="020B0604030504040204" pitchFamily="50" charset="-128"/>
              </a:rPr>
              <a:t>インドでのチームポリオジャパン活動</a:t>
            </a:r>
            <a:endParaRPr lang="ja-JP" altLang="en-US" sz="2700" dirty="0">
              <a:solidFill>
                <a:schemeClr val="bg1"/>
              </a:solidFill>
              <a:latin typeface="HG丸ｺﾞｼｯｸM-PRO" panose="020F0600000000000000" pitchFamily="50" charset="-128"/>
              <a:ea typeface="HG丸ｺﾞｼｯｸM-PRO" panose="020F0600000000000000" pitchFamily="50" charset="-128"/>
              <a:cs typeface="メイリオ" panose="020B0604030504040204" pitchFamily="50" charset="-128"/>
            </a:endParaRPr>
          </a:p>
        </p:txBody>
      </p:sp>
    </p:spTree>
    <p:extLst>
      <p:ext uri="{BB962C8B-B14F-4D97-AF65-F5344CB8AC3E}">
        <p14:creationId xmlns:p14="http://schemas.microsoft.com/office/powerpoint/2010/main" val="423021571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4267</TotalTime>
  <Words>1120</Words>
  <Application>Microsoft Office PowerPoint</Application>
  <PresentationFormat>画面に合わせる (4:3)</PresentationFormat>
  <Paragraphs>82</Paragraphs>
  <Slides>7</Slides>
  <Notes>7</Notes>
  <HiddenSlides>0</HiddenSlides>
  <MMClips>0</MMClips>
  <ScaleCrop>false</ScaleCrop>
  <HeadingPairs>
    <vt:vector size="6" baseType="variant">
      <vt:variant>
        <vt:lpstr>使用されているフォント</vt:lpstr>
      </vt:variant>
      <vt:variant>
        <vt:i4>4</vt:i4>
      </vt:variant>
      <vt:variant>
        <vt:lpstr>テーマ</vt:lpstr>
      </vt:variant>
      <vt:variant>
        <vt:i4>1</vt:i4>
      </vt:variant>
      <vt:variant>
        <vt:lpstr>スライド タイトル</vt:lpstr>
      </vt:variant>
      <vt:variant>
        <vt:i4>7</vt:i4>
      </vt:variant>
    </vt:vector>
  </HeadingPairs>
  <TitlesOfParts>
    <vt:vector size="12" baseType="lpstr">
      <vt:lpstr>HG丸ｺﾞｼｯｸM-PRO</vt:lpstr>
      <vt:lpstr>ヒラギノ角ゴ Pro W3</vt:lpstr>
      <vt:lpstr>メイリオ</vt:lpstr>
      <vt:lpstr>Arial</vt:lpstr>
      <vt:lpstr>Office テーマ</vt:lpstr>
      <vt:lpstr>ポリオ根絶活動</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暎子</dc:creator>
  <cp:lastModifiedBy>l</cp:lastModifiedBy>
  <cp:revision>344</cp:revision>
  <cp:lastPrinted>2020-10-15T08:50:35Z</cp:lastPrinted>
  <dcterms:created xsi:type="dcterms:W3CDTF">2018-08-07T01:01:11Z</dcterms:created>
  <dcterms:modified xsi:type="dcterms:W3CDTF">2020-10-15T08:55:52Z</dcterms:modified>
</cp:coreProperties>
</file>